
<file path=[Content_Types].xml><?xml version="1.0" encoding="utf-8"?>
<Types xmlns="http://schemas.openxmlformats.org/package/2006/content-types">
  <Default Extension="png" ContentType="image/png"/>
  <Default Extension="svg" ContentType="image/svg+xml"/>
  <Default Extension="mov" ContentType="video/quicktime"/>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5" r:id="rId3"/>
    <p:sldId id="257" r:id="rId4"/>
    <p:sldId id="261" r:id="rId5"/>
    <p:sldId id="258" r:id="rId6"/>
    <p:sldId id="266" r:id="rId7"/>
    <p:sldId id="267" r:id="rId8"/>
    <p:sldId id="269" r:id="rId9"/>
    <p:sldId id="270" r:id="rId10"/>
    <p:sldId id="298" r:id="rId11"/>
    <p:sldId id="297" r:id="rId12"/>
    <p:sldId id="296" r:id="rId13"/>
    <p:sldId id="268" r:id="rId14"/>
    <p:sldId id="271" r:id="rId15"/>
    <p:sldId id="262" r:id="rId16"/>
    <p:sldId id="263" r:id="rId17"/>
    <p:sldId id="264" r:id="rId18"/>
    <p:sldId id="265" r:id="rId19"/>
    <p:sldId id="272" r:id="rId20"/>
    <p:sldId id="274" r:id="rId21"/>
    <p:sldId id="275" r:id="rId22"/>
    <p:sldId id="273" r:id="rId23"/>
    <p:sldId id="276" r:id="rId24"/>
    <p:sldId id="277" r:id="rId25"/>
    <p:sldId id="278" r:id="rId26"/>
    <p:sldId id="280" r:id="rId27"/>
    <p:sldId id="279" r:id="rId28"/>
    <p:sldId id="281" r:id="rId29"/>
    <p:sldId id="282" r:id="rId30"/>
    <p:sldId id="283" r:id="rId31"/>
    <p:sldId id="284" r:id="rId32"/>
    <p:sldId id="285" r:id="rId33"/>
    <p:sldId id="286" r:id="rId34"/>
    <p:sldId id="287" r:id="rId35"/>
    <p:sldId id="290" r:id="rId36"/>
    <p:sldId id="288" r:id="rId37"/>
    <p:sldId id="289" r:id="rId38"/>
    <p:sldId id="291" r:id="rId39"/>
    <p:sldId id="293" r:id="rId40"/>
    <p:sldId id="292" r:id="rId41"/>
    <p:sldId id="294" r:id="rId42"/>
    <p:sldId id="295" r:id="rId43"/>
    <p:sldId id="299" r:id="rId44"/>
    <p:sldId id="300" r:id="rId45"/>
    <p:sldId id="301" r:id="rId46"/>
    <p:sldId id="302" r:id="rId47"/>
    <p:sldId id="303" r:id="rId48"/>
    <p:sldId id="304" r:id="rId49"/>
    <p:sldId id="260"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6" d="100"/>
          <a:sy n="106" d="100"/>
        </p:scale>
        <p:origin x="11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90848" y="0"/>
            <a:ext cx="6969668" cy="6707368"/>
          </a:xfrm>
          <a:prstGeom prst="rect">
            <a:avLst/>
          </a:prstGeom>
        </p:spPr>
      </p:pic>
      <p:sp>
        <p:nvSpPr>
          <p:cNvPr id="2" name="Title 1"/>
          <p:cNvSpPr>
            <a:spLocks noGrp="1"/>
          </p:cNvSpPr>
          <p:nvPr>
            <p:ph type="ctrTitle"/>
          </p:nvPr>
        </p:nvSpPr>
        <p:spPr/>
        <p:txBody>
          <a:bodyPr/>
          <a:lstStyle/>
          <a:p>
            <a:r>
              <a:rPr lang="en-US" dirty="0" smtClean="0"/>
              <a:t>Ant Interactions</a:t>
            </a:r>
            <a:endParaRPr lang="en-US" dirty="0"/>
          </a:p>
        </p:txBody>
      </p:sp>
      <p:sp>
        <p:nvSpPr>
          <p:cNvPr id="3" name="Subtitle 2"/>
          <p:cNvSpPr>
            <a:spLocks noGrp="1"/>
          </p:cNvSpPr>
          <p:nvPr>
            <p:ph type="subTitle" idx="1"/>
          </p:nvPr>
        </p:nvSpPr>
        <p:spPr/>
        <p:txBody>
          <a:bodyPr/>
          <a:lstStyle/>
          <a:p>
            <a:r>
              <a:rPr lang="en-US" dirty="0" smtClean="0"/>
              <a:t>Interaction networks predict optimal foraging behavior</a:t>
            </a:r>
            <a:endParaRPr lang="en-US" dirty="0"/>
          </a:p>
        </p:txBody>
      </p:sp>
    </p:spTree>
    <p:extLst>
      <p:ext uri="{BB962C8B-B14F-4D97-AF65-F5344CB8AC3E}">
        <p14:creationId xmlns:p14="http://schemas.microsoft.com/office/powerpoint/2010/main" val="1171012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from Girvan and Newman</a:t>
            </a:r>
            <a:endParaRPr lang="en-US" dirty="0"/>
          </a:p>
        </p:txBody>
      </p:sp>
      <p:pic>
        <p:nvPicPr>
          <p:cNvPr id="4" name="Picture 3"/>
          <p:cNvPicPr>
            <a:picLocks noChangeAspect="1"/>
          </p:cNvPicPr>
          <p:nvPr/>
        </p:nvPicPr>
        <p:blipFill>
          <a:blip r:embed="rId2"/>
          <a:stretch>
            <a:fillRect/>
          </a:stretch>
        </p:blipFill>
        <p:spPr>
          <a:xfrm>
            <a:off x="1978216" y="1774479"/>
            <a:ext cx="6841334" cy="5083521"/>
          </a:xfrm>
          <a:prstGeom prst="rect">
            <a:avLst/>
          </a:prstGeom>
        </p:spPr>
      </p:pic>
    </p:spTree>
    <p:extLst>
      <p:ext uri="{BB962C8B-B14F-4D97-AF65-F5344CB8AC3E}">
        <p14:creationId xmlns:p14="http://schemas.microsoft.com/office/powerpoint/2010/main" val="9967970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Zachary’s Karate Club</a:t>
            </a:r>
            <a:endParaRPr lang="en-US" dirty="0"/>
          </a:p>
        </p:txBody>
      </p:sp>
      <p:pic>
        <p:nvPicPr>
          <p:cNvPr id="4" name="Picture 3"/>
          <p:cNvPicPr>
            <a:picLocks noChangeAspect="1"/>
          </p:cNvPicPr>
          <p:nvPr/>
        </p:nvPicPr>
        <p:blipFill>
          <a:blip r:embed="rId2"/>
          <a:stretch>
            <a:fillRect/>
          </a:stretch>
        </p:blipFill>
        <p:spPr>
          <a:xfrm>
            <a:off x="1725391" y="1594917"/>
            <a:ext cx="5454006" cy="4393207"/>
          </a:xfrm>
          <a:prstGeom prst="rect">
            <a:avLst/>
          </a:prstGeom>
        </p:spPr>
      </p:pic>
    </p:spTree>
    <p:extLst>
      <p:ext uri="{BB962C8B-B14F-4D97-AF65-F5344CB8AC3E}">
        <p14:creationId xmlns:p14="http://schemas.microsoft.com/office/powerpoint/2010/main" val="2426340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detection problems</a:t>
            </a:r>
            <a:endParaRPr lang="en-US" dirty="0"/>
          </a:p>
        </p:txBody>
      </p:sp>
      <p:sp>
        <p:nvSpPr>
          <p:cNvPr id="3" name="Content Placeholder 2"/>
          <p:cNvSpPr>
            <a:spLocks noGrp="1"/>
          </p:cNvSpPr>
          <p:nvPr>
            <p:ph idx="1"/>
          </p:nvPr>
        </p:nvSpPr>
        <p:spPr/>
        <p:txBody>
          <a:bodyPr/>
          <a:lstStyle/>
          <a:p>
            <a:r>
              <a:rPr lang="en-US" dirty="0"/>
              <a:t>Detecting communities tends to be very computationally intensive</a:t>
            </a:r>
          </a:p>
          <a:p>
            <a:r>
              <a:rPr lang="en-US" dirty="0" smtClean="0"/>
              <a:t>Inherits many problems from clustering algorithms</a:t>
            </a:r>
            <a:endParaRPr lang="en-US" dirty="0"/>
          </a:p>
          <a:p>
            <a:pPr lvl="1"/>
            <a:r>
              <a:rPr lang="en-US" dirty="0"/>
              <a:t>Many ways to cluster/split into communities – can be somewhat subjective which one is “correct”</a:t>
            </a:r>
          </a:p>
          <a:p>
            <a:pPr lvl="1"/>
            <a:r>
              <a:rPr lang="en-US" dirty="0"/>
              <a:t>Will find clusters/communities even if they don’t “exist” in the data (which is why other algorithms, like VAT, are sometimes used to make sure that there are “really” clusters in the data)</a:t>
            </a:r>
          </a:p>
        </p:txBody>
      </p:sp>
    </p:spTree>
    <p:extLst>
      <p:ext uri="{BB962C8B-B14F-4D97-AF65-F5344CB8AC3E}">
        <p14:creationId xmlns:p14="http://schemas.microsoft.com/office/powerpoint/2010/main" val="35141521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smtClean="0"/>
              <a:t>did </a:t>
            </a:r>
            <a:r>
              <a:rPr lang="en-US" dirty="0" err="1" smtClean="0"/>
              <a:t>Mersch</a:t>
            </a:r>
            <a:r>
              <a:rPr lang="en-US" dirty="0" smtClean="0"/>
              <a:t> </a:t>
            </a:r>
            <a:r>
              <a:rPr lang="en-US" i="1" dirty="0" smtClean="0"/>
              <a:t>et. al. </a:t>
            </a:r>
            <a:r>
              <a:rPr lang="en-US" dirty="0" smtClean="0"/>
              <a:t>determine their categories of ants?</a:t>
            </a:r>
            <a:endParaRPr lang="en-US" i="1" dirty="0"/>
          </a:p>
        </p:txBody>
      </p:sp>
      <p:sp>
        <p:nvSpPr>
          <p:cNvPr id="3" name="Content Placeholder 2"/>
          <p:cNvSpPr>
            <a:spLocks noGrp="1"/>
          </p:cNvSpPr>
          <p:nvPr>
            <p:ph idx="1"/>
          </p:nvPr>
        </p:nvSpPr>
        <p:spPr/>
        <p:txBody>
          <a:bodyPr/>
          <a:lstStyle/>
          <a:p>
            <a:r>
              <a:rPr lang="en-US" dirty="0" smtClean="0"/>
              <a:t>Based on the primary behavioral repertoire of the ants (foraging, cleaning the nest, or tending to the queen and larva)</a:t>
            </a:r>
          </a:p>
          <a:p>
            <a:r>
              <a:rPr lang="en-US" dirty="0" smtClean="0"/>
              <a:t>They </a:t>
            </a:r>
            <a:r>
              <a:rPr lang="en-US" dirty="0" err="1" smtClean="0"/>
              <a:t>Infomap</a:t>
            </a:r>
            <a:r>
              <a:rPr lang="en-US" dirty="0" smtClean="0"/>
              <a:t> community detection algorithm to help sort ants into foragers, cleaners, or nurses</a:t>
            </a:r>
          </a:p>
          <a:p>
            <a:pPr lvl="1"/>
            <a:r>
              <a:rPr lang="en-US" dirty="0" smtClean="0"/>
              <a:t>This provides a good illustration of the problems that we can face with community detection algorithms: I was able to detect a large number of possible communities on their data set, which varied significantly by day. Which one is “correct” can be a little bit subjective. In this case, we have to look at the behavioral repertoire to decide which one is correct – the algorithm alone won’t really tell us.</a:t>
            </a:r>
          </a:p>
          <a:p>
            <a:pPr lvl="1"/>
            <a:endParaRPr lang="en-US" dirty="0" smtClean="0"/>
          </a:p>
        </p:txBody>
      </p:sp>
    </p:spTree>
    <p:extLst>
      <p:ext uri="{BB962C8B-B14F-4D97-AF65-F5344CB8AC3E}">
        <p14:creationId xmlns:p14="http://schemas.microsoft.com/office/powerpoint/2010/main" val="5694984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Communities detected using the Girvan-Newman Method (not even normally distributed </a:t>
            </a:r>
            <a:r>
              <a:rPr lang="en-US" dirty="0" smtClean="0">
                <a:sym typeface="Wingdings" panose="05000000000000000000" pitchFamily="2" charset="2"/>
              </a:rPr>
              <a: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6770" y="2102923"/>
            <a:ext cx="5162390" cy="3881437"/>
          </a:xfrm>
          <a:prstGeom prst="rect">
            <a:avLst/>
          </a:prstGeom>
          <a:noFill/>
          <a:ln>
            <a:noFill/>
          </a:ln>
        </p:spPr>
      </p:pic>
      <p:graphicFrame>
        <p:nvGraphicFramePr>
          <p:cNvPr id="5" name="Table 4"/>
          <p:cNvGraphicFramePr>
            <a:graphicFrameLocks noGrp="1"/>
          </p:cNvGraphicFramePr>
          <p:nvPr>
            <p:extLst>
              <p:ext uri="{D42A27DB-BD31-4B8C-83A1-F6EECF244321}">
                <p14:modId xmlns:p14="http://schemas.microsoft.com/office/powerpoint/2010/main" val="695166968"/>
              </p:ext>
            </p:extLst>
          </p:nvPr>
        </p:nvGraphicFramePr>
        <p:xfrm>
          <a:off x="6455500" y="2413579"/>
          <a:ext cx="3812540" cy="1249680"/>
        </p:xfrm>
        <a:graphic>
          <a:graphicData uri="http://schemas.openxmlformats.org/drawingml/2006/table">
            <a:tbl>
              <a:tblPr>
                <a:tableStyleId>{5C22544A-7EE6-4342-B048-85BDC9FD1C3A}</a:tableStyleId>
              </a:tblPr>
              <a:tblGrid>
                <a:gridCol w="1449070"/>
                <a:gridCol w="461645"/>
                <a:gridCol w="694690"/>
                <a:gridCol w="763905"/>
                <a:gridCol w="443230"/>
              </a:tblGrid>
              <a:tr h="0">
                <a:tc gridSpan="5">
                  <a:txBody>
                    <a:bodyPr/>
                    <a:lstStyle/>
                    <a:p>
                      <a:pPr marL="0" marR="0" algn="ctr">
                        <a:spcBef>
                          <a:spcPts val="300"/>
                        </a:spcBef>
                        <a:spcAft>
                          <a:spcPts val="300"/>
                        </a:spcAft>
                      </a:pPr>
                      <a:r>
                        <a:rPr lang="en-US" sz="1100">
                          <a:effectLst/>
                        </a:rPr>
                        <a:t>Goodness-of-Fit Tests for Normal Distribution</a:t>
                      </a:r>
                      <a:endParaRPr lang="en-US" sz="1000">
                        <a:effectLst/>
                        <a:latin typeface="Times New Roman" panose="02020603050405020304" pitchFamily="18" charset="0"/>
                        <a:ea typeface="Times New Roman" panose="02020603050405020304" pitchFamily="18" charset="0"/>
                      </a:endParaRPr>
                    </a:p>
                  </a:txBody>
                  <a:tcPr marL="38100" marR="3810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a:spcBef>
                          <a:spcPts val="300"/>
                        </a:spcBef>
                        <a:spcAft>
                          <a:spcPts val="300"/>
                        </a:spcAft>
                      </a:pPr>
                      <a:r>
                        <a:rPr lang="en-US" sz="1100">
                          <a:effectLst/>
                        </a:rPr>
                        <a:t>Test</a:t>
                      </a:r>
                      <a:endParaRPr lang="en-US" sz="1000">
                        <a:effectLst/>
                        <a:latin typeface="Times New Roman" panose="02020603050405020304" pitchFamily="18" charset="0"/>
                        <a:ea typeface="Times New Roman" panose="02020603050405020304" pitchFamily="18" charset="0"/>
                      </a:endParaRPr>
                    </a:p>
                  </a:txBody>
                  <a:tcPr marL="38100" marR="38100" marT="0" marB="0" anchor="b"/>
                </a:tc>
                <a:tc gridSpan="2">
                  <a:txBody>
                    <a:bodyPr/>
                    <a:lstStyle/>
                    <a:p>
                      <a:pPr marL="0" marR="0" algn="ctr">
                        <a:spcBef>
                          <a:spcPts val="300"/>
                        </a:spcBef>
                        <a:spcAft>
                          <a:spcPts val="300"/>
                        </a:spcAft>
                      </a:pPr>
                      <a:r>
                        <a:rPr lang="en-US" sz="1100">
                          <a:effectLst/>
                        </a:rPr>
                        <a:t>Statistic</a:t>
                      </a:r>
                      <a:endParaRPr lang="en-US" sz="1000">
                        <a:effectLst/>
                        <a:latin typeface="Times New Roman" panose="02020603050405020304" pitchFamily="18" charset="0"/>
                        <a:ea typeface="Times New Roman" panose="02020603050405020304" pitchFamily="18" charset="0"/>
                      </a:endParaRPr>
                    </a:p>
                  </a:txBody>
                  <a:tcPr marL="38100" marR="38100" marT="0" marB="0" anchor="b"/>
                </a:tc>
                <a:tc hMerge="1">
                  <a:txBody>
                    <a:bodyPr/>
                    <a:lstStyle/>
                    <a:p>
                      <a:endParaRPr lang="en-US"/>
                    </a:p>
                  </a:txBody>
                  <a:tcPr/>
                </a:tc>
                <a:tc gridSpan="2">
                  <a:txBody>
                    <a:bodyPr/>
                    <a:lstStyle/>
                    <a:p>
                      <a:pPr marL="0" marR="0" algn="ctr">
                        <a:spcBef>
                          <a:spcPts val="300"/>
                        </a:spcBef>
                        <a:spcAft>
                          <a:spcPts val="300"/>
                        </a:spcAft>
                      </a:pPr>
                      <a:r>
                        <a:rPr lang="en-US" sz="1100">
                          <a:effectLst/>
                        </a:rPr>
                        <a:t>p Value</a:t>
                      </a:r>
                      <a:endParaRPr lang="en-US" sz="1000">
                        <a:effectLst/>
                        <a:latin typeface="Times New Roman" panose="02020603050405020304" pitchFamily="18" charset="0"/>
                        <a:ea typeface="Times New Roman" panose="02020603050405020304" pitchFamily="18" charset="0"/>
                      </a:endParaRPr>
                    </a:p>
                  </a:txBody>
                  <a:tcPr marL="38100" marR="38100" marT="0" marB="0" anchor="b"/>
                </a:tc>
                <a:tc hMerge="1">
                  <a:txBody>
                    <a:bodyPr/>
                    <a:lstStyle/>
                    <a:p>
                      <a:endParaRPr lang="en-US"/>
                    </a:p>
                  </a:txBody>
                  <a:tcPr/>
                </a:tc>
              </a:tr>
              <a:tr h="0">
                <a:tc>
                  <a:txBody>
                    <a:bodyPr/>
                    <a:lstStyle/>
                    <a:p>
                      <a:pPr marL="0" marR="0">
                        <a:spcBef>
                          <a:spcPts val="300"/>
                        </a:spcBef>
                        <a:spcAft>
                          <a:spcPts val="300"/>
                        </a:spcAft>
                      </a:pPr>
                      <a:r>
                        <a:rPr lang="en-US" sz="1100">
                          <a:effectLst/>
                        </a:rPr>
                        <a:t>Kolmogorov-Smirnov</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spcBef>
                          <a:spcPts val="300"/>
                        </a:spcBef>
                        <a:spcAft>
                          <a:spcPts val="300"/>
                        </a:spcAft>
                      </a:pPr>
                      <a:r>
                        <a:rPr lang="en-US" sz="1100">
                          <a:effectLst/>
                        </a:rPr>
                        <a:t>D</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lgn="r">
                        <a:spcBef>
                          <a:spcPts val="300"/>
                        </a:spcBef>
                        <a:spcAft>
                          <a:spcPts val="300"/>
                        </a:spcAft>
                      </a:pPr>
                      <a:r>
                        <a:rPr lang="en-US" sz="1000">
                          <a:effectLst/>
                        </a:rPr>
                        <a:t>0.11205721</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spcBef>
                          <a:spcPts val="300"/>
                        </a:spcBef>
                        <a:spcAft>
                          <a:spcPts val="300"/>
                        </a:spcAft>
                      </a:pPr>
                      <a:r>
                        <a:rPr lang="en-US" sz="1100">
                          <a:effectLst/>
                        </a:rPr>
                        <a:t>Pr &gt; D</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lgn="r">
                        <a:spcBef>
                          <a:spcPts val="300"/>
                        </a:spcBef>
                        <a:spcAft>
                          <a:spcPts val="300"/>
                        </a:spcAft>
                      </a:pPr>
                      <a:r>
                        <a:rPr lang="en-US" sz="1000">
                          <a:effectLst/>
                        </a:rPr>
                        <a:t>&lt;0.010</a:t>
                      </a:r>
                      <a:endParaRPr lang="en-US" sz="1000">
                        <a:effectLst/>
                        <a:latin typeface="Times New Roman" panose="02020603050405020304" pitchFamily="18" charset="0"/>
                        <a:ea typeface="Times New Roman" panose="02020603050405020304" pitchFamily="18" charset="0"/>
                      </a:endParaRPr>
                    </a:p>
                  </a:txBody>
                  <a:tcPr marL="38100" marR="38100" marT="0" marB="0"/>
                </a:tc>
              </a:tr>
              <a:tr h="0">
                <a:tc>
                  <a:txBody>
                    <a:bodyPr/>
                    <a:lstStyle/>
                    <a:p>
                      <a:pPr marL="0" marR="0">
                        <a:spcBef>
                          <a:spcPts val="300"/>
                        </a:spcBef>
                        <a:spcAft>
                          <a:spcPts val="300"/>
                        </a:spcAft>
                      </a:pPr>
                      <a:r>
                        <a:rPr lang="en-US" sz="1100">
                          <a:effectLst/>
                        </a:rPr>
                        <a:t>Cramer-von Mises</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spcBef>
                          <a:spcPts val="300"/>
                        </a:spcBef>
                        <a:spcAft>
                          <a:spcPts val="300"/>
                        </a:spcAft>
                      </a:pPr>
                      <a:r>
                        <a:rPr lang="en-US" sz="1100">
                          <a:effectLst/>
                        </a:rPr>
                        <a:t>W-Sq</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lgn="r">
                        <a:spcBef>
                          <a:spcPts val="300"/>
                        </a:spcBef>
                        <a:spcAft>
                          <a:spcPts val="300"/>
                        </a:spcAft>
                      </a:pPr>
                      <a:r>
                        <a:rPr lang="en-US" sz="1000">
                          <a:effectLst/>
                        </a:rPr>
                        <a:t>0.20871995</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spcBef>
                          <a:spcPts val="300"/>
                        </a:spcBef>
                        <a:spcAft>
                          <a:spcPts val="300"/>
                        </a:spcAft>
                      </a:pPr>
                      <a:r>
                        <a:rPr lang="en-US" sz="1100">
                          <a:effectLst/>
                        </a:rPr>
                        <a:t>Pr &gt; W-Sq</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lgn="r">
                        <a:spcBef>
                          <a:spcPts val="300"/>
                        </a:spcBef>
                        <a:spcAft>
                          <a:spcPts val="300"/>
                        </a:spcAft>
                      </a:pPr>
                      <a:r>
                        <a:rPr lang="en-US" sz="1000">
                          <a:effectLst/>
                        </a:rPr>
                        <a:t>&lt;0.005</a:t>
                      </a:r>
                      <a:endParaRPr lang="en-US" sz="1000">
                        <a:effectLst/>
                        <a:latin typeface="Times New Roman" panose="02020603050405020304" pitchFamily="18" charset="0"/>
                        <a:ea typeface="Times New Roman" panose="02020603050405020304" pitchFamily="18" charset="0"/>
                      </a:endParaRPr>
                    </a:p>
                  </a:txBody>
                  <a:tcPr marL="38100" marR="38100" marT="0" marB="0"/>
                </a:tc>
              </a:tr>
              <a:tr h="0">
                <a:tc>
                  <a:txBody>
                    <a:bodyPr/>
                    <a:lstStyle/>
                    <a:p>
                      <a:pPr marL="0" marR="0">
                        <a:spcBef>
                          <a:spcPts val="300"/>
                        </a:spcBef>
                        <a:spcAft>
                          <a:spcPts val="300"/>
                        </a:spcAft>
                      </a:pPr>
                      <a:r>
                        <a:rPr lang="en-US" sz="1100">
                          <a:effectLst/>
                        </a:rPr>
                        <a:t>Anderson-Darling</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spcBef>
                          <a:spcPts val="300"/>
                        </a:spcBef>
                        <a:spcAft>
                          <a:spcPts val="300"/>
                        </a:spcAft>
                      </a:pPr>
                      <a:r>
                        <a:rPr lang="en-US" sz="1100">
                          <a:effectLst/>
                        </a:rPr>
                        <a:t>A-Sq</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lgn="r">
                        <a:spcBef>
                          <a:spcPts val="300"/>
                        </a:spcBef>
                        <a:spcAft>
                          <a:spcPts val="300"/>
                        </a:spcAft>
                      </a:pPr>
                      <a:r>
                        <a:rPr lang="en-US" sz="1000">
                          <a:effectLst/>
                        </a:rPr>
                        <a:t>1.58786002</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spcBef>
                          <a:spcPts val="300"/>
                        </a:spcBef>
                        <a:spcAft>
                          <a:spcPts val="300"/>
                        </a:spcAft>
                      </a:pPr>
                      <a:r>
                        <a:rPr lang="en-US" sz="1100">
                          <a:effectLst/>
                        </a:rPr>
                        <a:t>Pr &gt; A-Sq</a:t>
                      </a:r>
                      <a:endParaRPr lang="en-US" sz="1000">
                        <a:effectLst/>
                        <a:latin typeface="Times New Roman" panose="02020603050405020304" pitchFamily="18" charset="0"/>
                        <a:ea typeface="Times New Roman" panose="02020603050405020304" pitchFamily="18" charset="0"/>
                      </a:endParaRPr>
                    </a:p>
                  </a:txBody>
                  <a:tcPr marL="38100" marR="38100" marT="0" marB="0"/>
                </a:tc>
                <a:tc>
                  <a:txBody>
                    <a:bodyPr/>
                    <a:lstStyle/>
                    <a:p>
                      <a:pPr marL="0" marR="0" algn="r">
                        <a:spcBef>
                          <a:spcPts val="300"/>
                        </a:spcBef>
                        <a:spcAft>
                          <a:spcPts val="300"/>
                        </a:spcAft>
                      </a:pPr>
                      <a:r>
                        <a:rPr lang="en-US" sz="1000" dirty="0">
                          <a:effectLst/>
                        </a:rPr>
                        <a:t>&lt;0.005</a:t>
                      </a:r>
                      <a:endParaRPr lang="en-US" sz="1000" dirty="0">
                        <a:effectLst/>
                        <a:latin typeface="Times New Roman" panose="02020603050405020304" pitchFamily="18" charset="0"/>
                        <a:ea typeface="Times New Roman" panose="02020603050405020304" pitchFamily="18" charset="0"/>
                      </a:endParaRPr>
                    </a:p>
                  </a:txBody>
                  <a:tcPr marL="38100" marR="38100" marT="0" marB="0"/>
                </a:tc>
              </a:tr>
            </a:tbl>
          </a:graphicData>
        </a:graphic>
      </p:graphicFrame>
    </p:spTree>
    <p:extLst>
      <p:ext uri="{BB962C8B-B14F-4D97-AF65-F5344CB8AC3E}">
        <p14:creationId xmlns:p14="http://schemas.microsoft.com/office/powerpoint/2010/main" val="4047977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ants interact</a:t>
            </a:r>
            <a:endParaRPr lang="en-US" dirty="0"/>
          </a:p>
        </p:txBody>
      </p:sp>
      <p:pic>
        <p:nvPicPr>
          <p:cNvPr id="4" name="Content Placeholder 3"/>
          <p:cNvPicPr>
            <a:picLocks noGrp="1"/>
          </p:cNvPicPr>
          <p:nvPr>
            <p:ph idx="1"/>
          </p:nvPr>
        </p:nvPicPr>
        <p:blipFill>
          <a:blip r:embed="rId2"/>
          <a:stretch>
            <a:fillRect/>
          </a:stretch>
        </p:blipFill>
        <p:spPr>
          <a:xfrm>
            <a:off x="1346269" y="1270000"/>
            <a:ext cx="6026596" cy="5122562"/>
          </a:xfrm>
          <a:prstGeom prst="rect">
            <a:avLst/>
          </a:prstGeom>
        </p:spPr>
      </p:pic>
      <p:pic>
        <p:nvPicPr>
          <p:cNvPr id="7" name="Picture 6"/>
          <p:cNvPicPr>
            <a:picLocks noChangeAspect="1"/>
          </p:cNvPicPr>
          <p:nvPr/>
        </p:nvPicPr>
        <p:blipFill>
          <a:blip r:embed="rId3"/>
          <a:stretch>
            <a:fillRect/>
          </a:stretch>
        </p:blipFill>
        <p:spPr>
          <a:xfrm>
            <a:off x="7272515" y="1457112"/>
            <a:ext cx="2808385" cy="728662"/>
          </a:xfrm>
          <a:prstGeom prst="rect">
            <a:avLst/>
          </a:prstGeom>
        </p:spPr>
      </p:pic>
    </p:spTree>
    <p:extLst>
      <p:ext uri="{BB962C8B-B14F-4D97-AF65-F5344CB8AC3E}">
        <p14:creationId xmlns:p14="http://schemas.microsoft.com/office/powerpoint/2010/main" val="8086699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all ants forage equally</a:t>
            </a:r>
            <a:endParaRPr lang="en-US" dirty="0"/>
          </a:p>
        </p:txBody>
      </p:sp>
      <p:pic>
        <p:nvPicPr>
          <p:cNvPr id="4" name="Content Placeholder 3"/>
          <p:cNvPicPr>
            <a:picLocks noGrp="1" noChangeAspect="1"/>
          </p:cNvPicPr>
          <p:nvPr>
            <p:ph idx="1"/>
          </p:nvPr>
        </p:nvPicPr>
        <p:blipFill>
          <a:blip r:embed="rId2"/>
          <a:stretch>
            <a:fillRect/>
          </a:stretch>
        </p:blipFill>
        <p:spPr>
          <a:xfrm>
            <a:off x="1827444" y="1270000"/>
            <a:ext cx="4895661" cy="4761796"/>
          </a:xfrm>
          <a:prstGeom prst="rect">
            <a:avLst/>
          </a:prstGeom>
        </p:spPr>
      </p:pic>
      <p:pic>
        <p:nvPicPr>
          <p:cNvPr id="5" name="Picture 4"/>
          <p:cNvPicPr>
            <a:picLocks noChangeAspect="1"/>
          </p:cNvPicPr>
          <p:nvPr/>
        </p:nvPicPr>
        <p:blipFill>
          <a:blip r:embed="rId3"/>
          <a:stretch>
            <a:fillRect/>
          </a:stretch>
        </p:blipFill>
        <p:spPr>
          <a:xfrm>
            <a:off x="6517158" y="1672624"/>
            <a:ext cx="3479969" cy="515551"/>
          </a:xfrm>
          <a:prstGeom prst="rect">
            <a:avLst/>
          </a:prstGeom>
        </p:spPr>
      </p:pic>
    </p:spTree>
    <p:extLst>
      <p:ext uri="{BB962C8B-B14F-4D97-AF65-F5344CB8AC3E}">
        <p14:creationId xmlns:p14="http://schemas.microsoft.com/office/powerpoint/2010/main" val="1649276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even all foragers forage equally</a:t>
            </a:r>
            <a:endParaRPr lang="en-US" dirty="0"/>
          </a:p>
        </p:txBody>
      </p:sp>
      <p:pic>
        <p:nvPicPr>
          <p:cNvPr id="5" name="Picture 4"/>
          <p:cNvPicPr>
            <a:picLocks noChangeAspect="1"/>
          </p:cNvPicPr>
          <p:nvPr/>
        </p:nvPicPr>
        <p:blipFill>
          <a:blip r:embed="rId2"/>
          <a:stretch>
            <a:fillRect/>
          </a:stretch>
        </p:blipFill>
        <p:spPr>
          <a:xfrm>
            <a:off x="6808700" y="1930400"/>
            <a:ext cx="2872949" cy="425622"/>
          </a:xfrm>
          <a:prstGeom prst="rect">
            <a:avLst/>
          </a:prstGeom>
        </p:spPr>
      </p:pic>
      <p:pic>
        <p:nvPicPr>
          <p:cNvPr id="7" name="Content Placeholder 6"/>
          <p:cNvPicPr>
            <a:picLocks noGrp="1" noChangeAspect="1"/>
          </p:cNvPicPr>
          <p:nvPr>
            <p:ph idx="1"/>
          </p:nvPr>
        </p:nvPicPr>
        <p:blipFill>
          <a:blip r:embed="rId3"/>
          <a:stretch>
            <a:fillRect/>
          </a:stretch>
        </p:blipFill>
        <p:spPr>
          <a:xfrm>
            <a:off x="1604824" y="1474952"/>
            <a:ext cx="4351133" cy="5119370"/>
          </a:xfrm>
          <a:prstGeom prst="rect">
            <a:avLst/>
          </a:prstGeom>
        </p:spPr>
      </p:pic>
    </p:spTree>
    <p:extLst>
      <p:ext uri="{BB962C8B-B14F-4D97-AF65-F5344CB8AC3E}">
        <p14:creationId xmlns:p14="http://schemas.microsoft.com/office/powerpoint/2010/main" val="13527308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64868" y="230659"/>
            <a:ext cx="3779997" cy="4447395"/>
          </a:xfrm>
          <a:prstGeom prst="rect">
            <a:avLst/>
          </a:prstGeom>
        </p:spPr>
      </p:pic>
      <p:sp>
        <p:nvSpPr>
          <p:cNvPr id="2" name="Title 1"/>
          <p:cNvSpPr>
            <a:spLocks noGrp="1"/>
          </p:cNvSpPr>
          <p:nvPr>
            <p:ph type="title"/>
          </p:nvPr>
        </p:nvSpPr>
        <p:spPr/>
        <p:txBody>
          <a:bodyPr/>
          <a:lstStyle/>
          <a:p>
            <a:r>
              <a:rPr lang="en-US" dirty="0" smtClean="0"/>
              <a:t>What does this tell us?</a:t>
            </a:r>
            <a:endParaRPr lang="en-US" dirty="0"/>
          </a:p>
        </p:txBody>
      </p:sp>
      <p:sp>
        <p:nvSpPr>
          <p:cNvPr id="3" name="Content Placeholder 2"/>
          <p:cNvSpPr>
            <a:spLocks noGrp="1"/>
          </p:cNvSpPr>
          <p:nvPr>
            <p:ph idx="1"/>
          </p:nvPr>
        </p:nvSpPr>
        <p:spPr/>
        <p:txBody>
          <a:bodyPr/>
          <a:lstStyle/>
          <a:p>
            <a:r>
              <a:rPr lang="en-US" dirty="0" smtClean="0"/>
              <a:t>Size represents the </a:t>
            </a:r>
            <a:r>
              <a:rPr lang="en-US" i="1" dirty="0" smtClean="0"/>
              <a:t>degree </a:t>
            </a:r>
            <a:r>
              <a:rPr lang="en-US" dirty="0" smtClean="0"/>
              <a:t>of the ant (i.e. the number of interactions with other ants)</a:t>
            </a:r>
          </a:p>
          <a:p>
            <a:r>
              <a:rPr lang="en-US" dirty="0" smtClean="0"/>
              <a:t>Color represents the number of foraging events</a:t>
            </a:r>
          </a:p>
          <a:p>
            <a:r>
              <a:rPr lang="en-US" dirty="0" smtClean="0"/>
              <a:t>Clearly, some ants are foraging more than others are, and some are interacting more than others</a:t>
            </a:r>
          </a:p>
          <a:p>
            <a:r>
              <a:rPr lang="en-US" dirty="0" smtClean="0"/>
              <a:t>Some ants may help to spread information around the nest quickly, and some may help to move lots of product quickly</a:t>
            </a:r>
            <a:endParaRPr lang="en-US" dirty="0"/>
          </a:p>
        </p:txBody>
      </p:sp>
    </p:spTree>
    <p:extLst>
      <p:ext uri="{BB962C8B-B14F-4D97-AF65-F5344CB8AC3E}">
        <p14:creationId xmlns:p14="http://schemas.microsoft.com/office/powerpoint/2010/main" val="4983031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often do ants interact?</a:t>
            </a:r>
            <a:endParaRPr lang="en-US" dirty="0"/>
          </a:p>
        </p:txBody>
      </p:sp>
      <p:pic>
        <p:nvPicPr>
          <p:cNvPr id="6" name="Content Placeholder 5"/>
          <p:cNvPicPr>
            <a:picLocks noGrp="1"/>
          </p:cNvPicPr>
          <p:nvPr>
            <p:ph idx="1"/>
          </p:nvPr>
        </p:nvPicPr>
        <p:blipFill>
          <a:blip r:embed="rId2"/>
          <a:stretch>
            <a:fillRect/>
          </a:stretch>
        </p:blipFill>
        <p:spPr>
          <a:xfrm>
            <a:off x="677863" y="2392778"/>
            <a:ext cx="8596312" cy="3417056"/>
          </a:xfrm>
          <a:prstGeom prst="rect">
            <a:avLst/>
          </a:prstGeom>
        </p:spPr>
      </p:pic>
    </p:spTree>
    <p:extLst>
      <p:ext uri="{BB962C8B-B14F-4D97-AF65-F5344CB8AC3E}">
        <p14:creationId xmlns:p14="http://schemas.microsoft.com/office/powerpoint/2010/main" val="33373352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Purpose</a:t>
            </a:r>
            <a:endParaRPr lang="en-US" dirty="0"/>
          </a:p>
        </p:txBody>
      </p:sp>
      <p:sp>
        <p:nvSpPr>
          <p:cNvPr id="3" name="Content Placeholder 2"/>
          <p:cNvSpPr>
            <a:spLocks noGrp="1"/>
          </p:cNvSpPr>
          <p:nvPr>
            <p:ph idx="1"/>
          </p:nvPr>
        </p:nvSpPr>
        <p:spPr/>
        <p:txBody>
          <a:bodyPr/>
          <a:lstStyle/>
          <a:p>
            <a:r>
              <a:rPr lang="en-US" dirty="0" smtClean="0"/>
              <a:t>Is the speed at which foragers change their foraging rate adaptive?</a:t>
            </a:r>
          </a:p>
          <a:p>
            <a:r>
              <a:rPr lang="en-US" dirty="0" smtClean="0"/>
              <a:t>Can graph metrics predict when ants become foragers in the first place?</a:t>
            </a:r>
            <a:endParaRPr lang="en-US" dirty="0"/>
          </a:p>
        </p:txBody>
      </p:sp>
    </p:spTree>
    <p:extLst>
      <p:ext uri="{BB962C8B-B14F-4D97-AF65-F5344CB8AC3E}">
        <p14:creationId xmlns:p14="http://schemas.microsoft.com/office/powerpoint/2010/main" val="1690297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often do foragers interact?</a:t>
            </a:r>
            <a:endParaRPr lang="en-US" dirty="0"/>
          </a:p>
        </p:txBody>
      </p:sp>
      <p:pic>
        <p:nvPicPr>
          <p:cNvPr id="4" name="Content Placeholder 3"/>
          <p:cNvPicPr>
            <a:picLocks noGrp="1"/>
          </p:cNvPicPr>
          <p:nvPr>
            <p:ph idx="1"/>
          </p:nvPr>
        </p:nvPicPr>
        <p:blipFill>
          <a:blip r:embed="rId2"/>
          <a:stretch>
            <a:fillRect/>
          </a:stretch>
        </p:blipFill>
        <p:spPr>
          <a:xfrm>
            <a:off x="801739" y="1608653"/>
            <a:ext cx="5135803" cy="3881437"/>
          </a:xfrm>
          <a:prstGeom prst="rect">
            <a:avLst/>
          </a:prstGeom>
        </p:spPr>
      </p:pic>
      <p:pic>
        <p:nvPicPr>
          <p:cNvPr id="5" name="Picture 4"/>
          <p:cNvPicPr/>
          <p:nvPr/>
        </p:nvPicPr>
        <p:blipFill>
          <a:blip r:embed="rId3"/>
          <a:stretch>
            <a:fillRect/>
          </a:stretch>
        </p:blipFill>
        <p:spPr>
          <a:xfrm>
            <a:off x="6061947" y="1608653"/>
            <a:ext cx="5943600" cy="252857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159185980"/>
              </p:ext>
            </p:extLst>
          </p:nvPr>
        </p:nvGraphicFramePr>
        <p:xfrm>
          <a:off x="875572" y="5557945"/>
          <a:ext cx="8596310" cy="1047750"/>
        </p:xfrm>
        <a:graphic>
          <a:graphicData uri="http://schemas.openxmlformats.org/drawingml/2006/table">
            <a:tbl>
              <a:tblPr firstRow="1" firstCol="1" bandRow="1">
                <a:tableStyleId>{5C22544A-7EE6-4342-B048-85BDC9FD1C3A}</a:tableStyleId>
              </a:tblPr>
              <a:tblGrid>
                <a:gridCol w="1719262"/>
                <a:gridCol w="1719262"/>
                <a:gridCol w="1719262"/>
                <a:gridCol w="1719262"/>
                <a:gridCol w="1719262"/>
              </a:tblGrid>
              <a:tr h="0">
                <a:tc gridSpan="5">
                  <a:txBody>
                    <a:bodyPr/>
                    <a:lstStyle/>
                    <a:p>
                      <a:pPr marL="0" marR="0" algn="ctr">
                        <a:spcBef>
                          <a:spcPts val="0"/>
                        </a:spcBef>
                        <a:spcAft>
                          <a:spcPts val="1200"/>
                        </a:spcAft>
                      </a:pPr>
                      <a:r>
                        <a:rPr lang="en-US" sz="1000">
                          <a:effectLst/>
                        </a:rPr>
                        <a:t>Goodness-of-Fit Tests for Normal Distribution</a:t>
                      </a:r>
                      <a:endParaRPr lang="en-US" sz="1000">
                        <a:effectLst/>
                        <a:latin typeface="Times New Roman" panose="02020603050405020304" pitchFamily="18" charset="0"/>
                        <a:ea typeface="Times New Roman" panose="02020603050405020304" pitchFamily="18" charset="0"/>
                      </a:endParaRPr>
                    </a:p>
                  </a:txBody>
                  <a:tcPr marL="57150" marR="57150" marT="28575" marB="28575"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marL="0" marR="0" algn="ctr">
                        <a:spcBef>
                          <a:spcPts val="0"/>
                        </a:spcBef>
                        <a:spcAft>
                          <a:spcPts val="1200"/>
                        </a:spcAft>
                      </a:pPr>
                      <a:r>
                        <a:rPr lang="en-US" sz="1000">
                          <a:effectLst/>
                        </a:rPr>
                        <a:t>Test</a:t>
                      </a:r>
                      <a:endParaRPr lang="en-US" sz="1000">
                        <a:effectLst/>
                        <a:latin typeface="Times New Roman" panose="02020603050405020304" pitchFamily="18" charset="0"/>
                        <a:ea typeface="Times New Roman" panose="02020603050405020304" pitchFamily="18" charset="0"/>
                      </a:endParaRPr>
                    </a:p>
                  </a:txBody>
                  <a:tcPr marL="57150" marR="57150" marT="28575" marB="28575" anchor="b"/>
                </a:tc>
                <a:tc gridSpan="2">
                  <a:txBody>
                    <a:bodyPr/>
                    <a:lstStyle/>
                    <a:p>
                      <a:pPr marL="0" marR="0" algn="ctr">
                        <a:spcBef>
                          <a:spcPts val="0"/>
                        </a:spcBef>
                        <a:spcAft>
                          <a:spcPts val="1200"/>
                        </a:spcAft>
                      </a:pPr>
                      <a:r>
                        <a:rPr lang="en-US" sz="1000">
                          <a:effectLst/>
                        </a:rPr>
                        <a:t>Statistic</a:t>
                      </a:r>
                      <a:endParaRPr lang="en-US" sz="1000">
                        <a:effectLst/>
                        <a:latin typeface="Times New Roman" panose="02020603050405020304" pitchFamily="18" charset="0"/>
                        <a:ea typeface="Times New Roman" panose="02020603050405020304" pitchFamily="18" charset="0"/>
                      </a:endParaRPr>
                    </a:p>
                  </a:txBody>
                  <a:tcPr marL="57150" marR="57150" marT="28575" marB="28575" anchor="b"/>
                </a:tc>
                <a:tc hMerge="1">
                  <a:txBody>
                    <a:bodyPr/>
                    <a:lstStyle/>
                    <a:p>
                      <a:endParaRPr lang="en-US"/>
                    </a:p>
                  </a:txBody>
                  <a:tcPr/>
                </a:tc>
                <a:tc gridSpan="2">
                  <a:txBody>
                    <a:bodyPr/>
                    <a:lstStyle/>
                    <a:p>
                      <a:pPr marL="0" marR="0" algn="ctr">
                        <a:spcBef>
                          <a:spcPts val="0"/>
                        </a:spcBef>
                        <a:spcAft>
                          <a:spcPts val="1200"/>
                        </a:spcAft>
                      </a:pPr>
                      <a:r>
                        <a:rPr lang="en-US" sz="1000">
                          <a:effectLst/>
                        </a:rPr>
                        <a:t>p Value</a:t>
                      </a:r>
                      <a:endParaRPr lang="en-US" sz="1000">
                        <a:effectLst/>
                        <a:latin typeface="Times New Roman" panose="02020603050405020304" pitchFamily="18" charset="0"/>
                        <a:ea typeface="Times New Roman" panose="02020603050405020304" pitchFamily="18" charset="0"/>
                      </a:endParaRPr>
                    </a:p>
                  </a:txBody>
                  <a:tcPr marL="57150" marR="57150" marT="28575" marB="28575" anchor="b"/>
                </a:tc>
                <a:tc hMerge="1">
                  <a:txBody>
                    <a:bodyPr/>
                    <a:lstStyle/>
                    <a:p>
                      <a:endParaRPr lang="en-US"/>
                    </a:p>
                  </a:txBody>
                  <a:tcPr/>
                </a:tc>
              </a:tr>
              <a:tr h="0">
                <a:tc>
                  <a:txBody>
                    <a:bodyPr/>
                    <a:lstStyle/>
                    <a:p>
                      <a:pPr marL="0" marR="0" algn="ctr">
                        <a:spcBef>
                          <a:spcPts val="0"/>
                        </a:spcBef>
                        <a:spcAft>
                          <a:spcPts val="1200"/>
                        </a:spcAft>
                      </a:pPr>
                      <a:r>
                        <a:rPr lang="en-US" sz="1000">
                          <a:effectLst/>
                        </a:rPr>
                        <a:t>Kolmogorov-Smirnov</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a:effectLst/>
                        </a:rPr>
                        <a:t>D</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a:effectLst/>
                        </a:rPr>
                        <a:t>0.15153301</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a:effectLst/>
                        </a:rPr>
                        <a:t>Pr &gt; D</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a:effectLst/>
                        </a:rPr>
                        <a:t>&lt;0.010</a:t>
                      </a:r>
                      <a:endParaRPr lang="en-US" sz="1000">
                        <a:effectLst/>
                        <a:latin typeface="Times New Roman" panose="02020603050405020304" pitchFamily="18" charset="0"/>
                        <a:ea typeface="Times New Roman" panose="02020603050405020304" pitchFamily="18" charset="0"/>
                      </a:endParaRPr>
                    </a:p>
                  </a:txBody>
                  <a:tcPr marL="57150" marR="57150" marT="28575" marB="28575"/>
                </a:tc>
              </a:tr>
              <a:tr h="0">
                <a:tc>
                  <a:txBody>
                    <a:bodyPr/>
                    <a:lstStyle/>
                    <a:p>
                      <a:pPr marL="0" marR="0" algn="ctr">
                        <a:spcBef>
                          <a:spcPts val="0"/>
                        </a:spcBef>
                        <a:spcAft>
                          <a:spcPts val="1200"/>
                        </a:spcAft>
                      </a:pPr>
                      <a:r>
                        <a:rPr lang="en-US" sz="1000">
                          <a:effectLst/>
                        </a:rPr>
                        <a:t>Cramer-von Mises</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a:effectLst/>
                        </a:rPr>
                        <a:t>W-Sq</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a:effectLst/>
                        </a:rPr>
                        <a:t>0.54601769</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a:effectLst/>
                        </a:rPr>
                        <a:t>Pr &gt; W-Sq</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a:effectLst/>
                        </a:rPr>
                        <a:t>&lt;0.005</a:t>
                      </a:r>
                      <a:endParaRPr lang="en-US" sz="1000">
                        <a:effectLst/>
                        <a:latin typeface="Times New Roman" panose="02020603050405020304" pitchFamily="18" charset="0"/>
                        <a:ea typeface="Times New Roman" panose="02020603050405020304" pitchFamily="18" charset="0"/>
                      </a:endParaRPr>
                    </a:p>
                  </a:txBody>
                  <a:tcPr marL="57150" marR="57150" marT="28575" marB="28575"/>
                </a:tc>
              </a:tr>
              <a:tr h="0">
                <a:tc>
                  <a:txBody>
                    <a:bodyPr/>
                    <a:lstStyle/>
                    <a:p>
                      <a:pPr marL="0" marR="0" algn="ctr">
                        <a:spcBef>
                          <a:spcPts val="0"/>
                        </a:spcBef>
                        <a:spcAft>
                          <a:spcPts val="1200"/>
                        </a:spcAft>
                      </a:pPr>
                      <a:r>
                        <a:rPr lang="en-US" sz="1000">
                          <a:effectLst/>
                        </a:rPr>
                        <a:t>Anderson-Darling</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a:effectLst/>
                        </a:rPr>
                        <a:t>A-Sq</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a:effectLst/>
                        </a:rPr>
                        <a:t>2.95194971</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a:effectLst/>
                        </a:rPr>
                        <a:t>Pr &gt; A-Sq</a:t>
                      </a:r>
                      <a:endParaRPr lang="en-US" sz="1000">
                        <a:effectLst/>
                        <a:latin typeface="Times New Roman" panose="02020603050405020304" pitchFamily="18" charset="0"/>
                        <a:ea typeface="Times New Roman" panose="02020603050405020304" pitchFamily="18" charset="0"/>
                      </a:endParaRPr>
                    </a:p>
                  </a:txBody>
                  <a:tcPr marL="57150" marR="57150" marT="28575" marB="28575"/>
                </a:tc>
                <a:tc>
                  <a:txBody>
                    <a:bodyPr/>
                    <a:lstStyle/>
                    <a:p>
                      <a:pPr marL="0" marR="0" algn="ctr">
                        <a:spcBef>
                          <a:spcPts val="0"/>
                        </a:spcBef>
                        <a:spcAft>
                          <a:spcPts val="1200"/>
                        </a:spcAft>
                      </a:pPr>
                      <a:r>
                        <a:rPr lang="en-US" sz="1000" dirty="0">
                          <a:effectLst/>
                        </a:rPr>
                        <a:t>&lt;0.005</a:t>
                      </a:r>
                      <a:endParaRPr lang="en-US" sz="1000" dirty="0">
                        <a:effectLst/>
                        <a:latin typeface="Times New Roman" panose="02020603050405020304" pitchFamily="18" charset="0"/>
                        <a:ea typeface="Times New Roman" panose="02020603050405020304" pitchFamily="18" charset="0"/>
                      </a:endParaRPr>
                    </a:p>
                  </a:txBody>
                  <a:tcPr marL="57150" marR="57150" marT="28575" marB="28575"/>
                </a:tc>
              </a:tr>
            </a:tbl>
          </a:graphicData>
        </a:graphic>
      </p:graphicFrame>
    </p:spTree>
    <p:extLst>
      <p:ext uri="{BB962C8B-B14F-4D97-AF65-F5344CB8AC3E}">
        <p14:creationId xmlns:p14="http://schemas.microsoft.com/office/powerpoint/2010/main" val="8565411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foragers interact?</a:t>
            </a:r>
            <a:endParaRPr lang="en-US" dirty="0"/>
          </a:p>
        </p:txBody>
      </p:sp>
      <p:sp>
        <p:nvSpPr>
          <p:cNvPr id="3" name="Content Placeholder 2"/>
          <p:cNvSpPr>
            <a:spLocks noGrp="1"/>
          </p:cNvSpPr>
          <p:nvPr>
            <p:ph idx="1"/>
          </p:nvPr>
        </p:nvSpPr>
        <p:spPr/>
        <p:txBody>
          <a:bodyPr/>
          <a:lstStyle/>
          <a:p>
            <a:r>
              <a:rPr lang="en-US" dirty="0" smtClean="0"/>
              <a:t>Usually quite frequently</a:t>
            </a:r>
          </a:p>
          <a:p>
            <a:r>
              <a:rPr lang="en-US" dirty="0" smtClean="0"/>
              <a:t>Not uniformly, or even normally</a:t>
            </a:r>
          </a:p>
          <a:p>
            <a:r>
              <a:rPr lang="en-US" dirty="0" smtClean="0"/>
              <a:t>Not all foragers are created equal!</a:t>
            </a:r>
          </a:p>
          <a:p>
            <a:endParaRPr lang="en-US" dirty="0"/>
          </a:p>
          <a:p>
            <a:endParaRPr lang="en-US" dirty="0"/>
          </a:p>
        </p:txBody>
      </p:sp>
      <p:pic>
        <p:nvPicPr>
          <p:cNvPr id="5" name="Content Placeholder 3"/>
          <p:cNvPicPr>
            <a:picLocks/>
          </p:cNvPicPr>
          <p:nvPr/>
        </p:nvPicPr>
        <p:blipFill>
          <a:blip r:embed="rId2"/>
          <a:stretch>
            <a:fillRect/>
          </a:stretch>
        </p:blipFill>
        <p:spPr>
          <a:xfrm>
            <a:off x="5538495" y="1930400"/>
            <a:ext cx="5135803" cy="3881437"/>
          </a:xfrm>
          <a:prstGeom prst="rect">
            <a:avLst/>
          </a:prstGeom>
        </p:spPr>
      </p:pic>
    </p:spTree>
    <p:extLst>
      <p:ext uri="{BB962C8B-B14F-4D97-AF65-F5344CB8AC3E}">
        <p14:creationId xmlns:p14="http://schemas.microsoft.com/office/powerpoint/2010/main" val="1597090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important are different ants? (</a:t>
            </a:r>
            <a:r>
              <a:rPr lang="en-US" dirty="0" err="1" smtClean="0"/>
              <a:t>Betweenness</a:t>
            </a:r>
            <a:r>
              <a:rPr lang="en-US" dirty="0" smtClean="0"/>
              <a:t> Centrality of individual ants)</a:t>
            </a:r>
            <a:endParaRPr lang="en-US" dirty="0"/>
          </a:p>
        </p:txBody>
      </p:sp>
      <p:pic>
        <p:nvPicPr>
          <p:cNvPr id="4" name="Content Placeholder 3"/>
          <p:cNvPicPr>
            <a:picLocks noGrp="1"/>
          </p:cNvPicPr>
          <p:nvPr>
            <p:ph idx="1"/>
          </p:nvPr>
        </p:nvPicPr>
        <p:blipFill>
          <a:blip r:embed="rId2"/>
          <a:stretch>
            <a:fillRect/>
          </a:stretch>
        </p:blipFill>
        <p:spPr>
          <a:xfrm>
            <a:off x="2281860" y="2067696"/>
            <a:ext cx="5156908" cy="3509319"/>
          </a:xfrm>
          <a:prstGeom prst="rect">
            <a:avLst/>
          </a:prstGeom>
        </p:spPr>
      </p:pic>
    </p:spTree>
    <p:extLst>
      <p:ext uri="{BB962C8B-B14F-4D97-AF65-F5344CB8AC3E}">
        <p14:creationId xmlns:p14="http://schemas.microsoft.com/office/powerpoint/2010/main" val="28233203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ants forage the way they do?</a:t>
            </a:r>
            <a:endParaRPr lang="en-US" dirty="0"/>
          </a:p>
        </p:txBody>
      </p:sp>
      <p:sp>
        <p:nvSpPr>
          <p:cNvPr id="3" name="Content Placeholder 2"/>
          <p:cNvSpPr>
            <a:spLocks noGrp="1"/>
          </p:cNvSpPr>
          <p:nvPr>
            <p:ph idx="1"/>
          </p:nvPr>
        </p:nvSpPr>
        <p:spPr/>
        <p:txBody>
          <a:bodyPr/>
          <a:lstStyle/>
          <a:p>
            <a:r>
              <a:rPr lang="en-US" dirty="0" smtClean="0"/>
              <a:t>The famous “six degrees of separation” discovered by Stanley Milgram applies even more extremely to ants</a:t>
            </a:r>
          </a:p>
          <a:p>
            <a:r>
              <a:rPr lang="en-US" dirty="0" smtClean="0"/>
              <a:t>Human social networks and ant interaction networks are both examples of “small-world networks”</a:t>
            </a:r>
          </a:p>
          <a:p>
            <a:pPr lvl="1"/>
            <a:r>
              <a:rPr lang="en-US" dirty="0" smtClean="0"/>
              <a:t>High </a:t>
            </a:r>
            <a:r>
              <a:rPr lang="en-US" i="1" dirty="0" smtClean="0"/>
              <a:t>clustering</a:t>
            </a:r>
            <a:r>
              <a:rPr lang="en-US" dirty="0" smtClean="0"/>
              <a:t> (“my friends’ friends are also friends”)</a:t>
            </a:r>
          </a:p>
          <a:p>
            <a:pPr lvl="1"/>
            <a:r>
              <a:rPr lang="en-US" dirty="0" smtClean="0"/>
              <a:t>Short average shortest path lengths (“six degrees of separation”) – 1.1253 for (admittedly small) ant colonies in </a:t>
            </a:r>
            <a:r>
              <a:rPr lang="en-US" dirty="0" err="1" smtClean="0"/>
              <a:t>Mersch</a:t>
            </a:r>
            <a:r>
              <a:rPr lang="en-US" dirty="0" smtClean="0"/>
              <a:t> </a:t>
            </a:r>
            <a:r>
              <a:rPr lang="en-US" i="1" dirty="0" smtClean="0"/>
              <a:t>et. al.</a:t>
            </a:r>
            <a:r>
              <a:rPr lang="en-US" dirty="0" smtClean="0"/>
              <a:t> vs. 5.2 for humans</a:t>
            </a:r>
          </a:p>
          <a:p>
            <a:r>
              <a:rPr lang="en-US" dirty="0" smtClean="0"/>
              <a:t>Harvester ant foraging networks are as efficient as the human highway system in terms of total amount of trail and the average distance between the nest and (Buhl </a:t>
            </a:r>
            <a:r>
              <a:rPr lang="en-US" i="1" dirty="0" smtClean="0"/>
              <a:t>et. al. </a:t>
            </a:r>
            <a:r>
              <a:rPr lang="en-US" dirty="0" smtClean="0"/>
              <a:t>2008)</a:t>
            </a:r>
          </a:p>
          <a:p>
            <a:r>
              <a:rPr lang="en-US" dirty="0" smtClean="0"/>
              <a:t>Overall, their efficiency is quite impressive</a:t>
            </a:r>
          </a:p>
        </p:txBody>
      </p:sp>
    </p:spTree>
    <p:extLst>
      <p:ext uri="{BB962C8B-B14F-4D97-AF65-F5344CB8AC3E}">
        <p14:creationId xmlns:p14="http://schemas.microsoft.com/office/powerpoint/2010/main" val="2729752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 Harvester Ant climate: dry and hot (need to conserve water)</a:t>
            </a:r>
            <a:endParaRPr lang="en-US" dirty="0"/>
          </a:p>
        </p:txBody>
      </p:sp>
      <p:pic>
        <p:nvPicPr>
          <p:cNvPr id="7" name="Content Placeholder 6"/>
          <p:cNvPicPr>
            <a:picLocks noGrp="1" noChangeAspect="1"/>
          </p:cNvPicPr>
          <p:nvPr>
            <p:ph idx="1"/>
          </p:nvPr>
        </p:nvPicPr>
        <p:blipFill>
          <a:blip r:embed="rId2"/>
          <a:stretch>
            <a:fillRect/>
          </a:stretch>
        </p:blipFill>
        <p:spPr>
          <a:xfrm>
            <a:off x="236986" y="2024340"/>
            <a:ext cx="3552263" cy="27288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237" y="1930400"/>
            <a:ext cx="4341913" cy="293621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7138" y="1856273"/>
            <a:ext cx="3282696" cy="3227832"/>
          </a:xfrm>
          <a:prstGeom prst="rect">
            <a:avLst/>
          </a:prstGeom>
        </p:spPr>
      </p:pic>
    </p:spTree>
    <p:extLst>
      <p:ext uri="{BB962C8B-B14F-4D97-AF65-F5344CB8AC3E}">
        <p14:creationId xmlns:p14="http://schemas.microsoft.com/office/powerpoint/2010/main" val="1614338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best way to forage?</a:t>
            </a:r>
            <a:endParaRPr lang="en-US" dirty="0"/>
          </a:p>
        </p:txBody>
      </p:sp>
      <p:sp>
        <p:nvSpPr>
          <p:cNvPr id="3" name="Content Placeholder 2"/>
          <p:cNvSpPr>
            <a:spLocks noGrp="1"/>
          </p:cNvSpPr>
          <p:nvPr>
            <p:ph idx="1"/>
          </p:nvPr>
        </p:nvSpPr>
        <p:spPr/>
        <p:txBody>
          <a:bodyPr/>
          <a:lstStyle/>
          <a:p>
            <a:r>
              <a:rPr lang="en-US" dirty="0" smtClean="0"/>
              <a:t>Tradeoff between energy expenditure and food intake</a:t>
            </a:r>
          </a:p>
          <a:p>
            <a:r>
              <a:rPr lang="en-US" dirty="0"/>
              <a:t>An optimal foraging strategy gets the highest “bang for the buck” – the most food possible for the least amount of energy possible</a:t>
            </a:r>
            <a:endParaRPr lang="en-US" dirty="0" smtClean="0"/>
          </a:p>
          <a:p>
            <a:pPr marL="0" indent="0">
              <a:buNone/>
            </a:pPr>
            <a:endParaRPr lang="en-US" dirty="0" smtClean="0"/>
          </a:p>
          <a:p>
            <a:pPr marL="0" indent="0">
              <a:buNone/>
            </a:pPr>
            <a:r>
              <a:rPr lang="en-US" b="1" dirty="0" smtClean="0"/>
              <a:t>The solution?</a:t>
            </a:r>
          </a:p>
          <a:p>
            <a:r>
              <a:rPr lang="en-US" dirty="0" smtClean="0"/>
              <a:t>Send out more foragers when food is plentiful and fewer when it’s scarce</a:t>
            </a:r>
          </a:p>
          <a:p>
            <a:r>
              <a:rPr lang="en-US" dirty="0" smtClean="0"/>
              <a:t>In fact, that’s exactly what they do</a:t>
            </a:r>
          </a:p>
        </p:txBody>
      </p:sp>
    </p:spTree>
    <p:extLst>
      <p:ext uri="{BB962C8B-B14F-4D97-AF65-F5344CB8AC3E}">
        <p14:creationId xmlns:p14="http://schemas.microsoft.com/office/powerpoint/2010/main" val="6534934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ants know whether food is plentiful?</a:t>
            </a:r>
            <a:endParaRPr lang="en-US" dirty="0"/>
          </a:p>
        </p:txBody>
      </p:sp>
      <p:sp>
        <p:nvSpPr>
          <p:cNvPr id="3" name="Content Placeholder 2"/>
          <p:cNvSpPr>
            <a:spLocks noGrp="1"/>
          </p:cNvSpPr>
          <p:nvPr>
            <p:ph idx="1"/>
          </p:nvPr>
        </p:nvSpPr>
        <p:spPr/>
        <p:txBody>
          <a:bodyPr/>
          <a:lstStyle/>
          <a:p>
            <a:pPr marL="0" indent="0">
              <a:buNone/>
            </a:pPr>
            <a:r>
              <a:rPr lang="en-US" dirty="0" smtClean="0"/>
              <a:t>By seeing how many foragers are successfully returning with food! If the rate of successful foragers increases, it must mean that average foraging trips are shorter and food is easy to find.</a:t>
            </a:r>
            <a:endParaRPr lang="en-US" dirty="0"/>
          </a:p>
        </p:txBody>
      </p:sp>
    </p:spTree>
    <p:extLst>
      <p:ext uri="{BB962C8B-B14F-4D97-AF65-F5344CB8AC3E}">
        <p14:creationId xmlns:p14="http://schemas.microsoft.com/office/powerpoint/2010/main" val="4137839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figure out how many foragers to send out?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pPr marL="0" indent="0">
                  <a:buNone/>
                </a:pPr>
                <a:r>
                  <a:rPr lang="en-US" b="1" dirty="0" smtClean="0"/>
                  <a:t>Approach 1: </a:t>
                </a:r>
                <a:r>
                  <a:rPr lang="en-US" dirty="0" smtClean="0"/>
                  <a:t>Ants save energy by “aligning” their foraging behavior with each </a:t>
                </a:r>
                <a:r>
                  <a:rPr lang="en-US" dirty="0" smtClean="0"/>
                  <a:t>other. We can calculate this with an </a:t>
                </a:r>
                <a:r>
                  <a:rPr lang="en-US" i="1" dirty="0" err="1" smtClean="0"/>
                  <a:t>Ising</a:t>
                </a:r>
                <a:r>
                  <a:rPr lang="en-US" i="1" dirty="0" smtClean="0"/>
                  <a:t> Model</a:t>
                </a:r>
                <a:r>
                  <a:rPr lang="en-US" dirty="0" smtClean="0"/>
                  <a:t>, which is a type of model borrowed from statistical physics to calculate the state of thermodynamic systems based on the energy levels of different </a:t>
                </a:r>
                <a:r>
                  <a:rPr lang="en-US" dirty="0" err="1" smtClean="0"/>
                  <a:t>sconfigurations</a:t>
                </a:r>
                <a:r>
                  <a:rPr lang="en-US" dirty="0" smtClean="0"/>
                  <a:t>.</a:t>
                </a:r>
                <a:endParaRPr lang="en-US" dirty="0" smtClean="0"/>
              </a:p>
              <a:p>
                <a:pPr marL="0" indent="0">
                  <a:buNone/>
                </a:pPr>
                <a:endParaRPr lang="en-US" dirty="0"/>
              </a:p>
              <a:p>
                <a:pPr marL="0" indent="0">
                  <a:buNone/>
                </a:pPr>
                <a:r>
                  <a:rPr lang="en-US" b="1" dirty="0" smtClean="0"/>
                  <a:t>Master Equation governing the system:</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𝑡</m:t>
                          </m:r>
                        </m:sub>
                      </m:sSub>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𝜎</m:t>
                          </m:r>
                          <m:r>
                            <a:rPr lang="en-US" i="1">
                              <a:latin typeface="Cambria Math" panose="02040503050406030204" pitchFamily="18" charset="0"/>
                            </a:rPr>
                            <m:t>, </m:t>
                          </m:r>
                          <m:r>
                            <a:rPr lang="en-US" i="1">
                              <a:latin typeface="Cambria Math" panose="02040503050406030204" pitchFamily="18" charset="0"/>
                            </a:rPr>
                            <m:t>𝑡</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𝜎</m:t>
                          </m:r>
                          <m:r>
                            <a:rPr lang="en-US" i="1">
                              <a:latin typeface="Cambria Math" panose="02040503050406030204" pitchFamily="18" charset="0"/>
                            </a:rPr>
                            <m:t>′</m:t>
                          </m:r>
                        </m:sub>
                        <m:sup/>
                        <m:e>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𝑡</m:t>
                              </m:r>
                            </m:e>
                          </m:d>
                          <m:r>
                            <a:rPr lang="en-US" i="1">
                              <a:latin typeface="Cambria Math" panose="02040503050406030204" pitchFamily="18" charset="0"/>
                            </a:rPr>
                            <m:t>𝑊</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𝜎</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𝜎</m:t>
                              </m:r>
                              <m:r>
                                <a:rPr lang="en-US" i="1">
                                  <a:latin typeface="Cambria Math" panose="02040503050406030204" pitchFamily="18" charset="0"/>
                                </a:rPr>
                                <m:t>, </m:t>
                              </m:r>
                              <m:r>
                                <a:rPr lang="en-US" i="1">
                                  <a:latin typeface="Cambria Math" panose="02040503050406030204" pitchFamily="18" charset="0"/>
                                </a:rPr>
                                <m:t>𝑡</m:t>
                              </m:r>
                            </m:e>
                          </m:d>
                          <m:r>
                            <a:rPr lang="en-US" i="1">
                              <a:latin typeface="Cambria Math" panose="02040503050406030204" pitchFamily="18" charset="0"/>
                            </a:rPr>
                            <m:t>𝑊</m:t>
                          </m:r>
                          <m:d>
                            <m:dPr>
                              <m:ctrlPr>
                                <a:rPr lang="en-US" i="1">
                                  <a:latin typeface="Cambria Math" panose="02040503050406030204" pitchFamily="18" charset="0"/>
                                </a:rPr>
                              </m:ctrlPr>
                            </m:dPr>
                            <m:e>
                              <m:r>
                                <a:rPr lang="en-US" i="1">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sup>
                              </m:sSup>
                            </m:e>
                          </m:d>
                          <m:r>
                            <a:rPr lang="en-US" i="1">
                              <a:latin typeface="Cambria Math" panose="02040503050406030204" pitchFamily="18" charset="0"/>
                            </a:rPr>
                            <m:t>]</m:t>
                          </m:r>
                        </m:e>
                      </m:nary>
                    </m:oMath>
                  </m:oMathPara>
                </a14:m>
                <a:endParaRPr lang="en-US" dirty="0" smtClean="0"/>
              </a:p>
              <a:p>
                <a:pPr marL="0" indent="0">
                  <a:buNone/>
                </a:pPr>
                <a:endParaRPr lang="en-US" dirty="0" smtClean="0"/>
              </a:p>
              <a:p>
                <a:pPr marL="0" indent="0">
                  <a:buNone/>
                </a:pPr>
                <a:r>
                  <a:rPr lang="en-US" b="1" dirty="0" smtClean="0"/>
                  <a:t>Intuition behind equation:</a:t>
                </a:r>
                <a:r>
                  <a:rPr lang="en-US" dirty="0" smtClean="0"/>
                  <a:t> To see how quickly foragers are becoming active or inactive, just see what percent are active or inactive right now and how quickly they change their behavior</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67" t="-1570"/>
                </a:stretch>
              </a:blipFill>
            </p:spPr>
            <p:txBody>
              <a:bodyPr/>
              <a:lstStyle/>
              <a:p>
                <a:r>
                  <a:rPr lang="en-US">
                    <a:noFill/>
                  </a:rPr>
                  <a:t> </a:t>
                </a:r>
              </a:p>
            </p:txBody>
          </p:sp>
        </mc:Fallback>
      </mc:AlternateContent>
    </p:spTree>
    <p:extLst>
      <p:ext uri="{BB962C8B-B14F-4D97-AF65-F5344CB8AC3E}">
        <p14:creationId xmlns:p14="http://schemas.microsoft.com/office/powerpoint/2010/main" val="28793570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Equilibrium state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b="1" dirty="0" smtClean="0"/>
                  <a:t>Equilibrium state: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𝑒𝑞</m:t>
                          </m:r>
                        </m:sub>
                      </m:sSub>
                      <m:d>
                        <m:dPr>
                          <m:ctrlPr>
                            <a:rPr lang="en-US" i="1">
                              <a:latin typeface="Cambria Math" panose="02040503050406030204" pitchFamily="18" charset="0"/>
                            </a:rPr>
                          </m:ctrlPr>
                        </m:dPr>
                        <m:e>
                          <m:r>
                            <a:rPr lang="en-US" i="1">
                              <a:latin typeface="Cambria Math" panose="02040503050406030204" pitchFamily="18" charset="0"/>
                            </a:rPr>
                            <m:t>𝜎</m:t>
                          </m:r>
                        </m:e>
                      </m:d>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exp</m:t>
                          </m:r>
                          <m:r>
                            <a:rPr lang="en-US" i="1" smtClean="0">
                              <a:latin typeface="Cambria Math" panose="02040503050406030204" pitchFamily="18" charset="0"/>
                            </a:rPr>
                            <m:t> </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𝜎</m:t>
                                  </m:r>
                                </m:e>
                              </m:d>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den>
                          </m:f>
                          <m:r>
                            <a:rPr lang="en-US" i="1">
                              <a:latin typeface="Cambria Math" panose="02040503050406030204" pitchFamily="18" charset="0"/>
                            </a:rPr>
                            <m:t>)</m:t>
                          </m:r>
                        </m:num>
                        <m:den>
                          <m:r>
                            <a:rPr lang="en-US" i="1">
                              <a:latin typeface="Cambria Math" panose="02040503050406030204" pitchFamily="18" charset="0"/>
                            </a:rPr>
                            <m:t>𝑍</m:t>
                          </m:r>
                        </m:den>
                      </m:f>
                    </m:oMath>
                  </m:oMathPara>
                </a14:m>
                <a:endParaRPr lang="en-US" dirty="0"/>
              </a:p>
              <a:p>
                <a:pPr marL="0" indent="0">
                  <a:buNone/>
                </a:pPr>
                <a:r>
                  <a:rPr lang="en-US" dirty="0" smtClean="0"/>
                  <a:t>Basically, we have a function that assigns an energy level to each possible configuration. The one that has the lowest energy state “wins.”</a:t>
                </a:r>
              </a:p>
              <a:p>
                <a:pPr marL="0" indent="0">
                  <a:buNone/>
                </a:pPr>
                <a:endParaRPr lang="en-US" dirty="0"/>
              </a:p>
              <a:p>
                <a:pPr marL="0" indent="0">
                  <a:buNone/>
                </a:pPr>
                <a:r>
                  <a:rPr lang="en-US" b="1" dirty="0" smtClean="0"/>
                  <a:t>Definition of equilibrium:</a:t>
                </a:r>
                <a:r>
                  <a:rPr lang="en-US" dirty="0" smtClean="0"/>
                  <a:t> The product of the probability of the various configurations and the rate of transition between configurations are equal</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𝑒𝑞</m:t>
                          </m:r>
                        </m:sub>
                      </m:sSub>
                      <m:d>
                        <m:dPr>
                          <m:ctrlPr>
                            <a:rPr lang="en-US" i="1">
                              <a:latin typeface="Cambria Math" panose="02040503050406030204" pitchFamily="18" charset="0"/>
                            </a:rPr>
                          </m:ctrlPr>
                        </m:dPr>
                        <m:e>
                          <m:r>
                            <a:rPr lang="en-US" i="1">
                              <a:latin typeface="Cambria Math" panose="02040503050406030204" pitchFamily="18" charset="0"/>
                            </a:rPr>
                            <m:t>𝜎</m:t>
                          </m:r>
                        </m:e>
                      </m:d>
                      <m:r>
                        <a:rPr lang="en-US" i="1">
                          <a:latin typeface="Cambria Math" panose="02040503050406030204" pitchFamily="18" charset="0"/>
                        </a:rPr>
                        <m:t>𝑊</m:t>
                      </m:r>
                      <m:d>
                        <m:dPr>
                          <m:ctrlPr>
                            <a:rPr lang="en-US" i="1">
                              <a:latin typeface="Cambria Math" panose="02040503050406030204" pitchFamily="18" charset="0"/>
                            </a:rPr>
                          </m:ctrlPr>
                        </m:dPr>
                        <m:e>
                          <m:r>
                            <a:rPr lang="en-US" i="1">
                              <a:latin typeface="Cambria Math" panose="02040503050406030204" pitchFamily="18" charset="0"/>
                            </a:rPr>
                            <m:t>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sup>
                          </m:s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𝑒𝑞</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sup>
                          </m:sSup>
                        </m:e>
                      </m:d>
                      <m:r>
                        <a:rPr lang="en-US" i="1">
                          <a:latin typeface="Cambria Math" panose="02040503050406030204" pitchFamily="18" charset="0"/>
                        </a:rPr>
                        <m:t>𝑊</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𝜎</m:t>
                      </m:r>
                      <m:r>
                        <a:rPr lang="en-US" i="1">
                          <a:latin typeface="Cambria Math" panose="02040503050406030204" pitchFamily="18" charset="0"/>
                        </a:rPr>
                        <m:t>)</m:t>
                      </m:r>
                    </m:oMath>
                  </m:oMathPara>
                </a14:m>
                <a:endParaRPr lang="en-US" dirty="0"/>
              </a:p>
              <a:p>
                <a:pPr marL="0" indent="0">
                  <a:buNone/>
                </a:pPr>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67" t="-942"/>
                </a:stretch>
              </a:blipFill>
            </p:spPr>
            <p:txBody>
              <a:bodyPr/>
              <a:lstStyle/>
              <a:p>
                <a:r>
                  <a:rPr lang="en-US">
                    <a:noFill/>
                  </a:rPr>
                  <a:t> </a:t>
                </a:r>
              </a:p>
            </p:txBody>
          </p:sp>
        </mc:Fallback>
      </mc:AlternateContent>
    </p:spTree>
    <p:extLst>
      <p:ext uri="{BB962C8B-B14F-4D97-AF65-F5344CB8AC3E}">
        <p14:creationId xmlns:p14="http://schemas.microsoft.com/office/powerpoint/2010/main" val="2298221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computation (details found in the paper)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Based on the length of June 6, 2021 in Phoenix, AZ (5:18 AM sunrise to 7:35 sunset)</a:t>
                </a:r>
              </a:p>
              <a:p>
                <a:r>
                  <a:rPr lang="en-US" dirty="0" smtClean="0"/>
                  <a:t>0.088 joules of energy consumed per foraging trip</a:t>
                </a:r>
              </a:p>
              <a:p>
                <a:r>
                  <a:rPr lang="en-US" dirty="0" smtClean="0"/>
                  <a:t>2000 foragers per colony on average</a:t>
                </a:r>
              </a:p>
              <a:p>
                <a:r>
                  <a:rPr lang="en-US" dirty="0" smtClean="0"/>
                  <a:t>Boltzmann Constant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𝑏</m:t>
                        </m:r>
                      </m:sub>
                    </m:sSub>
                  </m:oMath>
                </a14:m>
                <a:r>
                  <a:rPr lang="en-US" dirty="0" smtClean="0"/>
                  <a:t> (provides the correct units) is </a:t>
                </a:r>
                <a14:m>
                  <m:oMath xmlns:m="http://schemas.openxmlformats.org/officeDocument/2006/math">
                    <m:r>
                      <a:rPr lang="en-US" i="1">
                        <a:latin typeface="Cambria Math" panose="02040503050406030204" pitchFamily="18" charset="0"/>
                      </a:rPr>
                      <m:t>1.380679∗</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−23</m:t>
                        </m:r>
                      </m:sup>
                    </m:sSup>
                    <m:f>
                      <m:fPr>
                        <m:ctrlPr>
                          <a:rPr lang="en-US" i="1">
                            <a:latin typeface="Cambria Math" panose="02040503050406030204" pitchFamily="18" charset="0"/>
                          </a:rPr>
                        </m:ctrlPr>
                      </m:fPr>
                      <m:num>
                        <m:r>
                          <a:rPr lang="en-US" i="1">
                            <a:latin typeface="Cambria Math" panose="02040503050406030204" pitchFamily="18" charset="0"/>
                          </a:rPr>
                          <m:t>𝐽</m:t>
                        </m:r>
                      </m:num>
                      <m:den>
                        <m:r>
                          <a:rPr lang="en-US" i="1">
                            <a:latin typeface="Cambria Math" panose="02040503050406030204" pitchFamily="18" charset="0"/>
                          </a:rPr>
                          <m:t>𝐾</m:t>
                        </m:r>
                      </m:den>
                    </m:f>
                  </m:oMath>
                </a14:m>
                <a:endParaRPr lang="en-US" dirty="0" smtClean="0"/>
              </a:p>
              <a:p>
                <a:pPr marL="0" indent="0">
                  <a:buNone/>
                </a:pPr>
                <a:r>
                  <a:rPr lang="en-US" dirty="0" smtClean="0"/>
                  <a:t>We calculate: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𝑗</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0.25∗3.21</m:t>
                              </m:r>
                            </m:e>
                          </m:d>
                          <m:r>
                            <a:rPr lang="en-US" i="1">
                              <a:latin typeface="Cambria Math" panose="02040503050406030204" pitchFamily="18" charset="0"/>
                            </a:rPr>
                            <m:t>=−0.8025 </m:t>
                          </m:r>
                          <m:r>
                            <a:rPr lang="en-US" i="1">
                              <a:latin typeface="Cambria Math" panose="02040503050406030204" pitchFamily="18" charset="0"/>
                            </a:rPr>
                            <m:t>𝐽</m:t>
                          </m:r>
                        </m:e>
                      </m:nary>
                    </m:oMath>
                  </m:oMathPara>
                </a14:m>
                <a:endParaRPr lang="en-US" dirty="0" smtClean="0"/>
              </a:p>
              <a:p>
                <a:pPr marL="0" indent="0">
                  <a:buNone/>
                </a:pPr>
                <a:endParaRPr lang="en-US"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67" t="-942"/>
                </a:stretch>
              </a:blipFill>
            </p:spPr>
            <p:txBody>
              <a:bodyPr/>
              <a:lstStyle/>
              <a:p>
                <a:r>
                  <a:rPr lang="en-US">
                    <a:noFill/>
                  </a:rPr>
                  <a:t> </a:t>
                </a:r>
              </a:p>
            </p:txBody>
          </p:sp>
        </mc:Fallback>
      </mc:AlternateContent>
    </p:spTree>
    <p:extLst>
      <p:ext uri="{BB962C8B-B14F-4D97-AF65-F5344CB8AC3E}">
        <p14:creationId xmlns:p14="http://schemas.microsoft.com/office/powerpoint/2010/main" val="3110574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Facts for Context</a:t>
            </a:r>
            <a:endParaRPr lang="en-US" dirty="0"/>
          </a:p>
        </p:txBody>
      </p:sp>
      <p:sp>
        <p:nvSpPr>
          <p:cNvPr id="3" name="Content Placeholder 2"/>
          <p:cNvSpPr>
            <a:spLocks noGrp="1"/>
          </p:cNvSpPr>
          <p:nvPr>
            <p:ph idx="1"/>
          </p:nvPr>
        </p:nvSpPr>
        <p:spPr/>
        <p:txBody>
          <a:bodyPr/>
          <a:lstStyle/>
          <a:p>
            <a:r>
              <a:rPr lang="en-US" dirty="0" smtClean="0"/>
              <a:t>Ants operate without central </a:t>
            </a:r>
            <a:r>
              <a:rPr lang="en-US" dirty="0" smtClean="0"/>
              <a:t>information </a:t>
            </a:r>
            <a:r>
              <a:rPr lang="en-US" smtClean="0"/>
              <a:t>or directives</a:t>
            </a:r>
            <a:endParaRPr lang="en-US" dirty="0" smtClean="0"/>
          </a:p>
          <a:p>
            <a:pPr lvl="1"/>
            <a:r>
              <a:rPr lang="en-US" dirty="0" smtClean="0"/>
              <a:t>Contrary to popular misconceptions (and movies), the queen does </a:t>
            </a:r>
            <a:r>
              <a:rPr lang="en-US" i="1" dirty="0" smtClean="0"/>
              <a:t>not </a:t>
            </a:r>
            <a:r>
              <a:rPr lang="en-US" dirty="0" smtClean="0"/>
              <a:t>run the colony!</a:t>
            </a:r>
          </a:p>
          <a:p>
            <a:r>
              <a:rPr lang="en-US" dirty="0" smtClean="0"/>
              <a:t>Ants have different roles in the colony</a:t>
            </a:r>
          </a:p>
          <a:p>
            <a:pPr lvl="1"/>
            <a:r>
              <a:rPr lang="en-US" dirty="0" smtClean="0"/>
              <a:t>Some are “foragers” that search for food</a:t>
            </a:r>
          </a:p>
          <a:p>
            <a:pPr lvl="1"/>
            <a:r>
              <a:rPr lang="en-US" dirty="0" smtClean="0"/>
              <a:t>Some are nurses that tend to larva</a:t>
            </a:r>
          </a:p>
          <a:p>
            <a:pPr lvl="1"/>
            <a:r>
              <a:rPr lang="en-US" dirty="0" smtClean="0"/>
              <a:t>Some are cleaners that maintain the nest</a:t>
            </a:r>
          </a:p>
          <a:p>
            <a:pPr lvl="1"/>
            <a:r>
              <a:rPr lang="en-US" dirty="0" smtClean="0"/>
              <a:t>The queen(s) are the sole fertile members of the colony</a:t>
            </a:r>
          </a:p>
          <a:p>
            <a:r>
              <a:rPr lang="en-US" dirty="0" smtClean="0"/>
              <a:t>Not all ant foragers are active at once!</a:t>
            </a:r>
          </a:p>
          <a:p>
            <a:r>
              <a:rPr lang="en-US" dirty="0" smtClean="0"/>
              <a:t>Foragers are typically the oldest ants in the colony </a:t>
            </a:r>
          </a:p>
          <a:p>
            <a:endParaRPr lang="en-US" dirty="0"/>
          </a:p>
        </p:txBody>
      </p:sp>
    </p:spTree>
    <p:extLst>
      <p:ext uri="{BB962C8B-B14F-4D97-AF65-F5344CB8AC3E}">
        <p14:creationId xmlns:p14="http://schemas.microsoft.com/office/powerpoint/2010/main" val="20721598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smtClean="0"/>
                  <a:t>Hamiltonian (assigns energy to each configuration)</a:t>
                </a:r>
                <a:endParaRPr lang="en-US" dirty="0" smtClean="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up/>
                        <m:e>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𝑗</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0.25∗3.21</m:t>
                              </m:r>
                            </m:e>
                          </m:d>
                          <m:r>
                            <a:rPr lang="en-US" i="1">
                              <a:latin typeface="Cambria Math" panose="02040503050406030204" pitchFamily="18" charset="0"/>
                            </a:rPr>
                            <m:t>=−0.8025 </m:t>
                          </m:r>
                          <m:r>
                            <a:rPr lang="en-US" i="1">
                              <a:latin typeface="Cambria Math" panose="02040503050406030204" pitchFamily="18" charset="0"/>
                            </a:rPr>
                            <m:t>𝐽</m:t>
                          </m:r>
                        </m:e>
                      </m:nary>
                    </m:oMath>
                  </m:oMathPara>
                </a14:m>
                <a:endParaRPr lang="en-US" dirty="0" smtClean="0"/>
              </a:p>
              <a:p>
                <a:r>
                  <a:rPr lang="en-US" dirty="0" smtClean="0"/>
                  <a:t>Normalization </a:t>
                </a:r>
                <a:r>
                  <a:rPr lang="en-US" dirty="0" smtClean="0"/>
                  <a:t>factor</a:t>
                </a:r>
                <a:endParaRPr lang="en-US" dirty="0" smtClean="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𝜎</m:t>
                          </m:r>
                        </m:sub>
                        <m:sup/>
                        <m:e>
                          <m:r>
                            <m:rPr>
                              <m:sty m:val="p"/>
                            </m:rPr>
                            <a:rPr lang="en-US">
                              <a:latin typeface="Cambria Math" panose="02040503050406030204" pitchFamily="18" charset="0"/>
                            </a:rPr>
                            <m:t>exp</m:t>
                          </m:r>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𝜎</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e>
                      </m:nary>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−0.8025</m:t>
                                  </m:r>
                                  <m:r>
                                    <a:rPr lang="en-US" i="1">
                                      <a:latin typeface="Cambria Math" panose="02040503050406030204" pitchFamily="18" charset="0"/>
                                    </a:rPr>
                                    <m:t>𝐽</m:t>
                                  </m:r>
                                </m:num>
                                <m:den>
                                  <m:r>
                                    <a:rPr lang="en-US" i="1">
                                      <a:latin typeface="Cambria Math" panose="02040503050406030204" pitchFamily="18" charset="0"/>
                                    </a:rPr>
                                    <m:t>0.6692 </m:t>
                                  </m:r>
                                  <m:r>
                                    <a:rPr lang="en-US" i="1">
                                      <a:latin typeface="Cambria Math" panose="02040503050406030204" pitchFamily="18" charset="0"/>
                                    </a:rPr>
                                    <m:t>𝐽</m:t>
                                  </m:r>
                                </m:den>
                              </m:f>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−0.8025</m:t>
                                  </m:r>
                                </m:num>
                                <m:den>
                                  <m:r>
                                    <a:rPr lang="en-US" i="1">
                                      <a:latin typeface="Cambria Math" panose="02040503050406030204" pitchFamily="18" charset="0"/>
                                    </a:rPr>
                                    <m:t>2.542</m:t>
                                  </m:r>
                                </m:den>
                              </m:f>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1.1992</m:t>
                              </m:r>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i="1">
                                  <a:latin typeface="Cambria Math" panose="02040503050406030204" pitchFamily="18" charset="0"/>
                                </a:rPr>
                                <m:t>0.3157</m:t>
                              </m:r>
                            </m:e>
                          </m:d>
                        </m:e>
                      </m:func>
                      <m:r>
                        <a:rPr lang="en-US" i="1">
                          <a:latin typeface="Cambria Math" panose="02040503050406030204" pitchFamily="18" charset="0"/>
                        </a:rPr>
                        <m:t>≈4.6655</m:t>
                      </m:r>
                    </m:oMath>
                  </m:oMathPara>
                </a14:m>
                <a:endParaRPr lang="en-US" dirty="0"/>
              </a:p>
              <a:p>
                <a:r>
                  <a:rPr lang="en-US" dirty="0" smtClean="0"/>
                  <a:t>Equilibrium for </a:t>
                </a:r>
                <a:r>
                  <a:rPr lang="en-US" dirty="0" smtClean="0"/>
                  <a:t>specific states:</a:t>
                </a: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𝑒𝑞</m:t>
                          </m:r>
                        </m:sub>
                      </m:sSub>
                      <m:d>
                        <m:dPr>
                          <m:ctrlPr>
                            <a:rPr lang="en-US" i="1">
                              <a:latin typeface="Cambria Math" panose="02040503050406030204" pitchFamily="18" charset="0"/>
                            </a:rPr>
                          </m:ctrlPr>
                        </m:dPr>
                        <m:e>
                          <m:r>
                            <a:rPr lang="en-US" i="1">
                              <a:latin typeface="Cambria Math" panose="02040503050406030204" pitchFamily="18" charset="0"/>
                            </a:rPr>
                            <m:t>𝜎</m:t>
                          </m:r>
                        </m:e>
                      </m:d>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exp</m:t>
                          </m:r>
                          <m:r>
                            <a:rPr lang="en-US" i="1" smtClean="0">
                              <a:latin typeface="Cambria Math" panose="02040503050406030204" pitchFamily="18" charset="0"/>
                            </a:rPr>
                            <m:t> </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𝐻</m:t>
                              </m:r>
                              <m:d>
                                <m:dPr>
                                  <m:ctrlPr>
                                    <a:rPr lang="en-US" i="1">
                                      <a:latin typeface="Cambria Math" panose="02040503050406030204" pitchFamily="18" charset="0"/>
                                    </a:rPr>
                                  </m:ctrlPr>
                                </m:dPr>
                                <m:e>
                                  <m:r>
                                    <a:rPr lang="en-US" i="1">
                                      <a:latin typeface="Cambria Math" panose="02040503050406030204" pitchFamily="18" charset="0"/>
                                    </a:rPr>
                                    <m:t>𝜎</m:t>
                                  </m:r>
                                </m:e>
                              </m:d>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a:rPr lang="en-US" i="1">
                                  <a:latin typeface="Cambria Math" panose="02040503050406030204" pitchFamily="18" charset="0"/>
                                </a:rPr>
                                <m:t>𝑇</m:t>
                              </m:r>
                            </m:den>
                          </m:f>
                          <m:r>
                            <a:rPr lang="en-US" i="1">
                              <a:latin typeface="Cambria Math" panose="02040503050406030204" pitchFamily="18" charset="0"/>
                            </a:rPr>
                            <m:t>)</m:t>
                          </m:r>
                        </m:num>
                        <m:den>
                          <m:r>
                            <a:rPr lang="en-US" i="1">
                              <a:latin typeface="Cambria Math" panose="02040503050406030204" pitchFamily="18" charset="0"/>
                            </a:rPr>
                            <m:t>𝑍</m:t>
                          </m:r>
                        </m:den>
                      </m:f>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exp</m:t>
                          </m:r>
                          <m:r>
                            <a:rPr lang="en-US" i="1" smtClean="0">
                              <a:latin typeface="Cambria Math" panose="02040503050406030204" pitchFamily="18" charset="0"/>
                            </a:rPr>
                            <m:t> </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−0.8025</m:t>
                              </m:r>
                              <m:r>
                                <a:rPr lang="en-US" i="1">
                                  <a:latin typeface="Cambria Math" panose="02040503050406030204" pitchFamily="18" charset="0"/>
                                </a:rPr>
                                <m:t>𝐽</m:t>
                              </m:r>
                            </m:num>
                            <m:den>
                              <m:r>
                                <a:rPr lang="en-US" i="1">
                                  <a:latin typeface="Cambria Math" panose="02040503050406030204" pitchFamily="18" charset="0"/>
                                </a:rPr>
                                <m:t>0.6692 </m:t>
                              </m:r>
                              <m:r>
                                <a:rPr lang="en-US" i="1">
                                  <a:latin typeface="Cambria Math" panose="02040503050406030204" pitchFamily="18" charset="0"/>
                                </a:rPr>
                                <m:t>𝐽</m:t>
                              </m:r>
                            </m:den>
                          </m:f>
                          <m:r>
                            <a:rPr lang="en-US" i="1">
                              <a:latin typeface="Cambria Math" panose="02040503050406030204" pitchFamily="18" charset="0"/>
                            </a:rPr>
                            <m:t>)</m:t>
                          </m:r>
                        </m:num>
                        <m:den>
                          <m:r>
                            <a:rPr lang="en-US" i="1">
                              <a:latin typeface="Cambria Math" panose="02040503050406030204" pitchFamily="18" charset="0"/>
                            </a:rPr>
                            <m:t>4.6655</m:t>
                          </m:r>
                        </m:den>
                      </m:f>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exp</m:t>
                          </m:r>
                          <m:r>
                            <a:rPr lang="en-US" i="1" smtClean="0">
                              <a:latin typeface="Cambria Math" panose="02040503050406030204" pitchFamily="18" charset="0"/>
                            </a:rPr>
                            <m:t> </m:t>
                          </m:r>
                          <m:r>
                            <a:rPr lang="en-US" i="1">
                              <a:latin typeface="Cambria Math" panose="02040503050406030204" pitchFamily="18" charset="0"/>
                            </a:rPr>
                            <m:t>(1.1992)</m:t>
                          </m:r>
                        </m:num>
                        <m:den>
                          <m:r>
                            <a:rPr lang="en-US" i="1">
                              <a:latin typeface="Cambria Math" panose="02040503050406030204" pitchFamily="18" charset="0"/>
                            </a:rPr>
                            <m:t>4.6655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3.294</m:t>
                          </m:r>
                        </m:num>
                        <m:den>
                          <m:r>
                            <a:rPr lang="en-US" i="1">
                              <a:latin typeface="Cambria Math" panose="02040503050406030204" pitchFamily="18" charset="0"/>
                            </a:rPr>
                            <m:t>4.6655</m:t>
                          </m:r>
                        </m:den>
                      </m:f>
                      <m:r>
                        <a:rPr lang="en-US" i="1">
                          <a:latin typeface="Cambria Math" panose="02040503050406030204" pitchFamily="18" charset="0"/>
                        </a:rPr>
                        <m:t>≈0.7061</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m:t>𝑃</m:t>
                          </m:r>
                        </m:e>
                        <m:sub>
                          <m:r>
                            <a:rPr lang="en-US" b="0" i="1" smtClean="0">
                              <a:latin typeface="Cambria Math" panose="02040503050406030204" pitchFamily="18" charset="0"/>
                            </a:rPr>
                            <m:t>𝑒𝑞</m:t>
                          </m:r>
                        </m:sub>
                      </m:sSub>
                      <m:d>
                        <m:dPr>
                          <m:ctrlPr>
                            <a:rPr lang="en-US" i="1"/>
                          </m:ctrlPr>
                        </m:dPr>
                        <m:e>
                          <m:sSup>
                            <m:sSupPr>
                              <m:ctrlPr>
                                <a:rPr lang="en-US" i="1"/>
                              </m:ctrlPr>
                            </m:sSupPr>
                            <m:e>
                              <m:r>
                                <a:rPr lang="en-US" i="1"/>
                                <m:t>𝜎</m:t>
                              </m:r>
                            </m:e>
                            <m:sup>
                              <m:r>
                                <a:rPr lang="en-US" i="1"/>
                                <m:t>′</m:t>
                              </m:r>
                            </m:sup>
                          </m:sSup>
                        </m:e>
                      </m:d>
                      <m:r>
                        <a:rPr lang="en-US" i="1"/>
                        <m:t>=</m:t>
                      </m:r>
                      <m:f>
                        <m:fPr>
                          <m:ctrlPr>
                            <a:rPr lang="en-US" i="1"/>
                          </m:ctrlPr>
                        </m:fPr>
                        <m:num>
                          <m:func>
                            <m:funcPr>
                              <m:ctrlPr>
                                <a:rPr lang="en-US" i="1"/>
                              </m:ctrlPr>
                            </m:funcPr>
                            <m:fName>
                              <m:r>
                                <m:rPr>
                                  <m:sty m:val="p"/>
                                </m:rPr>
                                <a:rPr lang="en-US"/>
                                <m:t>exp</m:t>
                              </m:r>
                            </m:fName>
                            <m:e>
                              <m:d>
                                <m:dPr>
                                  <m:ctrlPr>
                                    <a:rPr lang="en-US" i="1"/>
                                  </m:ctrlPr>
                                </m:dPr>
                                <m:e>
                                  <m:r>
                                    <a:rPr lang="en-US" i="1"/>
                                    <m:t>0.3157</m:t>
                                  </m:r>
                                </m:e>
                              </m:d>
                            </m:e>
                          </m:func>
                        </m:num>
                        <m:den>
                          <m:r>
                            <a:rPr lang="en-US" i="1"/>
                            <m:t>4.6655</m:t>
                          </m:r>
                        </m:den>
                      </m:f>
                      <m:r>
                        <a:rPr lang="en-US" i="1"/>
                        <m:t>≈0.2939</m:t>
                      </m:r>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 t="-1099"/>
                </a:stretch>
              </a:blipFill>
            </p:spPr>
            <p:txBody>
              <a:bodyPr/>
              <a:lstStyle/>
              <a:p>
                <a:r>
                  <a:rPr lang="en-US">
                    <a:noFill/>
                  </a:rPr>
                  <a:t> </a:t>
                </a:r>
              </a:p>
            </p:txBody>
          </p:sp>
        </mc:Fallback>
      </mc:AlternateContent>
    </p:spTree>
    <p:extLst>
      <p:ext uri="{BB962C8B-B14F-4D97-AF65-F5344CB8AC3E}">
        <p14:creationId xmlns:p14="http://schemas.microsoft.com/office/powerpoint/2010/main" val="23341709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if it takes ants much less time to collect food?</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10000"/>
              </a:bodyPr>
              <a:lstStyle/>
              <a:p>
                <a:r>
                  <a:rPr lang="en-US" dirty="0" smtClean="0"/>
                  <a:t>We will lower the average energy of a foraging trip to </a:t>
                </a:r>
                <a14:m>
                  <m:oMath xmlns:m="http://schemas.openxmlformats.org/officeDocument/2006/math">
                    <m:r>
                      <a:rPr lang="en-US" i="1"/>
                      <m:t>0.03573 </m:t>
                    </m:r>
                    <m:r>
                      <a:rPr lang="en-US" i="1"/>
                      <m:t>𝐽</m:t>
                    </m:r>
                  </m:oMath>
                </a14:m>
                <a:endParaRPr lang="en-US" dirty="0" smtClean="0"/>
              </a:p>
              <a:p>
                <a:r>
                  <a:rPr lang="en-US" dirty="0" smtClean="0"/>
                  <a:t>Hamiltonian to assign energy states (see paper for full derivation)</a:t>
                </a:r>
              </a:p>
              <a:p>
                <a:pPr marL="0" indent="0">
                  <a:buNone/>
                </a:pPr>
                <a14:m>
                  <m:oMathPara xmlns:m="http://schemas.openxmlformats.org/officeDocument/2006/math">
                    <m:oMathParaPr>
                      <m:jc m:val="centerGroup"/>
                    </m:oMathParaPr>
                    <m:oMath xmlns:m="http://schemas.openxmlformats.org/officeDocument/2006/math">
                      <m:r>
                        <a:rPr lang="en-US" i="1"/>
                        <m:t>𝐻</m:t>
                      </m:r>
                      <m:r>
                        <a:rPr lang="en-US" i="1"/>
                        <m:t>=−</m:t>
                      </m:r>
                      <m:nary>
                        <m:naryPr>
                          <m:chr m:val="∑"/>
                          <m:supHide m:val="on"/>
                          <m:ctrlPr>
                            <a:rPr lang="en-US" i="1"/>
                          </m:ctrlPr>
                        </m:naryPr>
                        <m:sub>
                          <m:r>
                            <a:rPr lang="en-US" i="1"/>
                            <m:t>𝑖</m:t>
                          </m:r>
                          <m:r>
                            <a:rPr lang="en-US" i="1"/>
                            <m:t>≠</m:t>
                          </m:r>
                          <m:r>
                            <a:rPr lang="en-US" i="1"/>
                            <m:t>𝑗</m:t>
                          </m:r>
                        </m:sub>
                        <m:sup/>
                        <m:e>
                          <m:r>
                            <a:rPr lang="en-US" i="1"/>
                            <m:t>0.25</m:t>
                          </m:r>
                          <m:sSub>
                            <m:sSubPr>
                              <m:ctrlPr>
                                <a:rPr lang="en-US" i="1"/>
                              </m:ctrlPr>
                            </m:sSubPr>
                            <m:e>
                              <m:r>
                                <a:rPr lang="en-US" i="1"/>
                                <m:t>𝜎</m:t>
                              </m:r>
                            </m:e>
                            <m:sub>
                              <m:r>
                                <a:rPr lang="en-US" i="1"/>
                                <m:t>𝑖</m:t>
                              </m:r>
                            </m:sub>
                          </m:sSub>
                          <m:sSub>
                            <m:sSubPr>
                              <m:ctrlPr>
                                <a:rPr lang="en-US" i="1"/>
                              </m:ctrlPr>
                            </m:sSubPr>
                            <m:e>
                              <m:r>
                                <a:rPr lang="en-US" i="1"/>
                                <m:t>𝜎</m:t>
                              </m:r>
                            </m:e>
                            <m:sub>
                              <m:r>
                                <a:rPr lang="en-US" i="1"/>
                                <m:t>𝑗</m:t>
                              </m:r>
                            </m:sub>
                          </m:sSub>
                          <m:r>
                            <a:rPr lang="en-US" i="1"/>
                            <m:t>=−</m:t>
                          </m:r>
                          <m:d>
                            <m:dPr>
                              <m:ctrlPr>
                                <a:rPr lang="en-US" i="1"/>
                              </m:ctrlPr>
                            </m:dPr>
                            <m:e>
                              <m:r>
                                <a:rPr lang="en-US" i="1"/>
                                <m:t>0.25∗1.30</m:t>
                              </m:r>
                            </m:e>
                          </m:d>
                          <m:r>
                            <a:rPr lang="en-US" i="1"/>
                            <m:t>=−0.325 </m:t>
                          </m:r>
                          <m:r>
                            <a:rPr lang="en-US" i="1"/>
                            <m:t>𝐽</m:t>
                          </m:r>
                        </m:e>
                      </m:nary>
                    </m:oMath>
                  </m:oMathPara>
                </a14:m>
                <a:endParaRPr lang="en-US" dirty="0" smtClean="0"/>
              </a:p>
              <a:p>
                <a:r>
                  <a:rPr lang="en-US" dirty="0" smtClean="0"/>
                  <a:t>Normalization factor</a:t>
                </a:r>
              </a:p>
              <a:p>
                <a:pPr marL="0" indent="0">
                  <a:buNone/>
                </a:pPr>
                <a14:m>
                  <m:oMathPara xmlns:m="http://schemas.openxmlformats.org/officeDocument/2006/math">
                    <m:oMathParaPr>
                      <m:jc m:val="centerGroup"/>
                    </m:oMathParaPr>
                    <m:oMath xmlns:m="http://schemas.openxmlformats.org/officeDocument/2006/math">
                      <m:r>
                        <a:rPr lang="en-US" i="1"/>
                        <m:t>𝑍</m:t>
                      </m:r>
                      <m:r>
                        <a:rPr lang="en-US" i="1"/>
                        <m:t>=</m:t>
                      </m:r>
                      <m:nary>
                        <m:naryPr>
                          <m:chr m:val="∑"/>
                          <m:supHide m:val="on"/>
                          <m:ctrlPr>
                            <a:rPr lang="en-US" i="1"/>
                          </m:ctrlPr>
                        </m:naryPr>
                        <m:sub>
                          <m:r>
                            <a:rPr lang="en-US" i="1"/>
                            <m:t>𝜎</m:t>
                          </m:r>
                        </m:sub>
                        <m:sup/>
                        <m:e>
                          <m:r>
                            <m:rPr>
                              <m:sty m:val="p"/>
                            </m:rPr>
                            <a:rPr lang="en-US"/>
                            <m:t>exp</m:t>
                          </m:r>
                          <m:r>
                            <a:rPr lang="en-US" i="1" smtClean="0"/>
                            <m:t> </m:t>
                          </m:r>
                          <m:r>
                            <a:rPr lang="en-US" i="1"/>
                            <m:t>(−</m:t>
                          </m:r>
                          <m:r>
                            <a:rPr lang="en-US" i="1"/>
                            <m:t>𝐻</m:t>
                          </m:r>
                          <m:d>
                            <m:dPr>
                              <m:ctrlPr>
                                <a:rPr lang="en-US" i="1"/>
                              </m:ctrlPr>
                            </m:dPr>
                            <m:e>
                              <m:r>
                                <a:rPr lang="en-US" i="1"/>
                                <m:t>𝜎</m:t>
                              </m:r>
                            </m:e>
                          </m:d>
                          <m:r>
                            <a:rPr lang="en-US" i="1"/>
                            <m:t>/</m:t>
                          </m:r>
                          <m:sSub>
                            <m:sSubPr>
                              <m:ctrlPr>
                                <a:rPr lang="en-US" i="1"/>
                              </m:ctrlPr>
                            </m:sSubPr>
                            <m:e>
                              <m:r>
                                <a:rPr lang="en-US" i="1"/>
                                <m:t>𝑘</m:t>
                              </m:r>
                            </m:e>
                            <m:sub>
                              <m:r>
                                <a:rPr lang="en-US" i="1"/>
                                <m:t>𝐵</m:t>
                              </m:r>
                            </m:sub>
                          </m:sSub>
                          <m:r>
                            <a:rPr lang="en-US" i="1"/>
                            <m:t>𝑇</m:t>
                          </m:r>
                        </m:e>
                      </m:nary>
                      <m:r>
                        <a:rPr lang="en-US" i="1"/>
                        <m:t>)≈</m:t>
                      </m:r>
                      <m:r>
                        <a:rPr lang="en-US" i="1"/>
                        <m:t>𝑒𝑥𝑝</m:t>
                      </m:r>
                      <m:d>
                        <m:dPr>
                          <m:ctrlPr>
                            <a:rPr lang="en-US" i="1"/>
                          </m:ctrlPr>
                        </m:dPr>
                        <m:e>
                          <m:r>
                            <a:rPr lang="en-US" i="1"/>
                            <m:t>−</m:t>
                          </m:r>
                          <m:f>
                            <m:fPr>
                              <m:ctrlPr>
                                <a:rPr lang="en-US" i="1"/>
                              </m:ctrlPr>
                            </m:fPr>
                            <m:num>
                              <m:r>
                                <a:rPr lang="en-US" i="1"/>
                                <m:t>−0.325</m:t>
                              </m:r>
                            </m:num>
                            <m:den>
                              <m:r>
                                <a:rPr lang="en-US" i="1"/>
                                <m:t>1.03</m:t>
                              </m:r>
                            </m:den>
                          </m:f>
                        </m:e>
                      </m:d>
                      <m:r>
                        <a:rPr lang="en-US" i="1"/>
                        <m:t>+</m:t>
                      </m:r>
                      <m:r>
                        <a:rPr lang="en-US" i="1"/>
                        <m:t>𝑒𝑥𝑝</m:t>
                      </m:r>
                      <m:d>
                        <m:dPr>
                          <m:ctrlPr>
                            <a:rPr lang="en-US" i="1"/>
                          </m:ctrlPr>
                        </m:dPr>
                        <m:e>
                          <m:r>
                            <a:rPr lang="en-US" i="1"/>
                            <m:t>−</m:t>
                          </m:r>
                          <m:f>
                            <m:fPr>
                              <m:ctrlPr>
                                <a:rPr lang="en-US" i="1"/>
                              </m:ctrlPr>
                            </m:fPr>
                            <m:num>
                              <m:r>
                                <a:rPr lang="en-US" i="1"/>
                                <m:t>−0.325</m:t>
                              </m:r>
                            </m:num>
                            <m:den>
                              <m:r>
                                <a:rPr lang="en-US" i="1"/>
                                <m:t>0.2717</m:t>
                              </m:r>
                            </m:den>
                          </m:f>
                        </m:e>
                      </m:d>
                      <m:r>
                        <a:rPr lang="en-US" i="1"/>
                        <m:t>≈</m:t>
                      </m:r>
                      <m:func>
                        <m:funcPr>
                          <m:ctrlPr>
                            <a:rPr lang="en-US" i="1"/>
                          </m:ctrlPr>
                        </m:funcPr>
                        <m:fName>
                          <m:r>
                            <m:rPr>
                              <m:sty m:val="p"/>
                            </m:rPr>
                            <a:rPr lang="en-US"/>
                            <m:t>exp</m:t>
                          </m:r>
                        </m:fName>
                        <m:e>
                          <m:d>
                            <m:dPr>
                              <m:ctrlPr>
                                <a:rPr lang="en-US" i="1"/>
                              </m:ctrlPr>
                            </m:dPr>
                            <m:e>
                              <m:r>
                                <a:rPr lang="en-US" i="1"/>
                                <m:t>0.3155</m:t>
                              </m:r>
                            </m:e>
                          </m:d>
                        </m:e>
                      </m:func>
                      <m:r>
                        <a:rPr lang="en-US" i="1"/>
                        <m:t>+</m:t>
                      </m:r>
                      <m:func>
                        <m:funcPr>
                          <m:ctrlPr>
                            <a:rPr lang="en-US" i="1"/>
                          </m:ctrlPr>
                        </m:funcPr>
                        <m:fName>
                          <m:r>
                            <m:rPr>
                              <m:sty m:val="p"/>
                            </m:rPr>
                            <a:rPr lang="en-US"/>
                            <m:t>exp</m:t>
                          </m:r>
                        </m:fName>
                        <m:e>
                          <m:d>
                            <m:dPr>
                              <m:ctrlPr>
                                <a:rPr lang="en-US" i="1"/>
                              </m:ctrlPr>
                            </m:dPr>
                            <m:e>
                              <m:r>
                                <a:rPr lang="en-US" i="1"/>
                                <m:t>1.1962</m:t>
                              </m:r>
                            </m:e>
                          </m:d>
                        </m:e>
                      </m:func>
                      <m:r>
                        <a:rPr lang="en-US" i="1"/>
                        <m:t>≈4.67847</m:t>
                      </m:r>
                    </m:oMath>
                  </m:oMathPara>
                </a14:m>
                <a:endParaRPr lang="en-US" dirty="0"/>
              </a:p>
              <a:p>
                <a:r>
                  <a:rPr lang="en-US" dirty="0" smtClean="0"/>
                  <a:t>Equilibriums</a:t>
                </a:r>
              </a:p>
              <a:p>
                <a:pPr marL="0" indent="0">
                  <a:buNone/>
                </a:pPr>
                <a14:m>
                  <m:oMathPara xmlns:m="http://schemas.openxmlformats.org/officeDocument/2006/math">
                    <m:oMathParaPr>
                      <m:jc m:val="centerGroup"/>
                    </m:oMathParaPr>
                    <m:oMath xmlns:m="http://schemas.openxmlformats.org/officeDocument/2006/math">
                      <m:sSub>
                        <m:sSubPr>
                          <m:ctrlPr>
                            <a:rPr lang="en-US" i="1"/>
                          </m:ctrlPr>
                        </m:sSubPr>
                        <m:e>
                          <m:r>
                            <a:rPr lang="en-US" i="1"/>
                            <m:t>𝑃</m:t>
                          </m:r>
                        </m:e>
                        <m:sub>
                          <m:r>
                            <a:rPr lang="en-US" i="1"/>
                            <m:t>𝑒𝑞</m:t>
                          </m:r>
                        </m:sub>
                      </m:sSub>
                      <m:d>
                        <m:dPr>
                          <m:ctrlPr>
                            <a:rPr lang="en-US" i="1"/>
                          </m:ctrlPr>
                        </m:dPr>
                        <m:e>
                          <m:r>
                            <a:rPr lang="en-US" i="1"/>
                            <m:t>𝜎</m:t>
                          </m:r>
                        </m:e>
                      </m:d>
                      <m:r>
                        <a:rPr lang="en-US" i="1"/>
                        <m:t>=</m:t>
                      </m:r>
                      <m:f>
                        <m:fPr>
                          <m:ctrlPr>
                            <a:rPr lang="en-US" i="1"/>
                          </m:ctrlPr>
                        </m:fPr>
                        <m:num>
                          <m:r>
                            <m:rPr>
                              <m:sty m:val="p"/>
                            </m:rPr>
                            <a:rPr lang="en-US"/>
                            <m:t>exp</m:t>
                          </m:r>
                          <m:r>
                            <a:rPr lang="en-US" i="1" smtClean="0"/>
                            <m:t> </m:t>
                          </m:r>
                          <m:r>
                            <a:rPr lang="en-US" i="1"/>
                            <m:t>(−</m:t>
                          </m:r>
                          <m:f>
                            <m:fPr>
                              <m:ctrlPr>
                                <a:rPr lang="en-US" i="1"/>
                              </m:ctrlPr>
                            </m:fPr>
                            <m:num>
                              <m:r>
                                <a:rPr lang="en-US" i="1"/>
                                <m:t>𝐻</m:t>
                              </m:r>
                              <m:d>
                                <m:dPr>
                                  <m:ctrlPr>
                                    <a:rPr lang="en-US" i="1"/>
                                  </m:ctrlPr>
                                </m:dPr>
                                <m:e>
                                  <m:r>
                                    <a:rPr lang="en-US" i="1"/>
                                    <m:t>𝜎</m:t>
                                  </m:r>
                                </m:e>
                              </m:d>
                            </m:num>
                            <m:den>
                              <m:sSub>
                                <m:sSubPr>
                                  <m:ctrlPr>
                                    <a:rPr lang="en-US" i="1"/>
                                  </m:ctrlPr>
                                </m:sSubPr>
                                <m:e>
                                  <m:r>
                                    <a:rPr lang="en-US" i="1"/>
                                    <m:t>𝑘</m:t>
                                  </m:r>
                                </m:e>
                                <m:sub>
                                  <m:r>
                                    <a:rPr lang="en-US" i="1"/>
                                    <m:t>𝐵</m:t>
                                  </m:r>
                                </m:sub>
                              </m:sSub>
                              <m:r>
                                <a:rPr lang="en-US" i="1"/>
                                <m:t>𝑇</m:t>
                              </m:r>
                            </m:den>
                          </m:f>
                          <m:r>
                            <a:rPr lang="en-US" i="1"/>
                            <m:t>)</m:t>
                          </m:r>
                        </m:num>
                        <m:den>
                          <m:r>
                            <a:rPr lang="en-US" i="1"/>
                            <m:t>𝑍</m:t>
                          </m:r>
                        </m:den>
                      </m:f>
                      <m:r>
                        <a:rPr lang="en-US" i="1"/>
                        <m:t>=</m:t>
                      </m:r>
                      <m:f>
                        <m:fPr>
                          <m:ctrlPr>
                            <a:rPr lang="en-US" i="1"/>
                          </m:ctrlPr>
                        </m:fPr>
                        <m:num>
                          <m:r>
                            <m:rPr>
                              <m:sty m:val="p"/>
                            </m:rPr>
                            <a:rPr lang="en-US"/>
                            <m:t>exp</m:t>
                          </m:r>
                          <m:r>
                            <a:rPr lang="en-US" i="1" smtClean="0"/>
                            <m:t> </m:t>
                          </m:r>
                          <m:r>
                            <a:rPr lang="en-US" i="1"/>
                            <m:t>(−</m:t>
                          </m:r>
                          <m:f>
                            <m:fPr>
                              <m:ctrlPr>
                                <a:rPr lang="en-US" i="1"/>
                              </m:ctrlPr>
                            </m:fPr>
                            <m:num>
                              <m:r>
                                <a:rPr lang="en-US" i="1"/>
                                <m:t>−0.325 </m:t>
                              </m:r>
                              <m:r>
                                <a:rPr lang="en-US" i="1"/>
                                <m:t>𝐽</m:t>
                              </m:r>
                            </m:num>
                            <m:den>
                              <m:r>
                                <a:rPr lang="en-US" i="1"/>
                                <m:t>2064 </m:t>
                              </m:r>
                              <m:r>
                                <a:rPr lang="en-US" i="1"/>
                                <m:t>𝐽</m:t>
                              </m:r>
                            </m:den>
                          </m:f>
                          <m:r>
                            <a:rPr lang="en-US" i="1"/>
                            <m:t>)</m:t>
                          </m:r>
                        </m:num>
                        <m:den>
                          <m:r>
                            <a:rPr lang="en-US" i="1"/>
                            <m:t>4.67847</m:t>
                          </m:r>
                        </m:den>
                      </m:f>
                      <m:r>
                        <a:rPr lang="en-US" i="1"/>
                        <m:t>=</m:t>
                      </m:r>
                      <m:f>
                        <m:fPr>
                          <m:ctrlPr>
                            <a:rPr lang="en-US" i="1"/>
                          </m:ctrlPr>
                        </m:fPr>
                        <m:num>
                          <m:r>
                            <m:rPr>
                              <m:sty m:val="p"/>
                            </m:rPr>
                            <a:rPr lang="en-US"/>
                            <m:t>exp</m:t>
                          </m:r>
                          <m:r>
                            <a:rPr lang="en-US" i="1" smtClean="0"/>
                            <m:t> </m:t>
                          </m:r>
                          <m:r>
                            <a:rPr lang="en-US" i="1"/>
                            <m:t>(0.0001575)</m:t>
                          </m:r>
                        </m:num>
                        <m:den>
                          <m:r>
                            <a:rPr lang="en-US" i="1"/>
                            <m:t>4.67847</m:t>
                          </m:r>
                        </m:den>
                      </m:f>
                      <m:r>
                        <a:rPr lang="en-US" i="1"/>
                        <m:t>≈</m:t>
                      </m:r>
                      <m:f>
                        <m:fPr>
                          <m:ctrlPr>
                            <a:rPr lang="en-US" i="1"/>
                          </m:ctrlPr>
                        </m:fPr>
                        <m:num>
                          <m:r>
                            <a:rPr lang="en-US" i="1"/>
                            <m:t>1</m:t>
                          </m:r>
                        </m:num>
                        <m:den>
                          <m:r>
                            <a:rPr lang="en-US" i="1"/>
                            <m:t>4.67847</m:t>
                          </m:r>
                        </m:den>
                      </m:f>
                      <m:r>
                        <a:rPr lang="en-US" i="1"/>
                        <m:t>≈0.213</m:t>
                      </m:r>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m:ctrlPr>
                        </m:sSubPr>
                        <m:e>
                          <m:r>
                            <a:rPr lang="en-US" i="1"/>
                            <m:t>𝑃</m:t>
                          </m:r>
                        </m:e>
                        <m:sub>
                          <m:r>
                            <a:rPr lang="en-US" i="1"/>
                            <m:t>𝑒𝑞</m:t>
                          </m:r>
                        </m:sub>
                      </m:sSub>
                      <m:d>
                        <m:dPr>
                          <m:ctrlPr>
                            <a:rPr lang="en-US" i="1"/>
                          </m:ctrlPr>
                        </m:dPr>
                        <m:e>
                          <m:sSup>
                            <m:sSupPr>
                              <m:ctrlPr>
                                <a:rPr lang="en-US" i="1"/>
                              </m:ctrlPr>
                            </m:sSupPr>
                            <m:e>
                              <m:r>
                                <a:rPr lang="en-US" i="1"/>
                                <m:t>𝜎</m:t>
                              </m:r>
                            </m:e>
                            <m:sup>
                              <m:r>
                                <a:rPr lang="en-US" i="1"/>
                                <m:t>′</m:t>
                              </m:r>
                            </m:sup>
                          </m:sSup>
                        </m:e>
                      </m:d>
                      <m:r>
                        <a:rPr lang="en-US" i="1"/>
                        <m:t>=1−0.2137≈0.7863</m:t>
                      </m:r>
                    </m:oMath>
                  </m:oMathPara>
                </a14:m>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785"/>
                </a:stretch>
              </a:blipFill>
            </p:spPr>
            <p:txBody>
              <a:bodyPr/>
              <a:lstStyle/>
              <a:p>
                <a:r>
                  <a:rPr lang="en-US">
                    <a:noFill/>
                  </a:rPr>
                  <a:t> </a:t>
                </a:r>
              </a:p>
            </p:txBody>
          </p:sp>
        </mc:Fallback>
      </mc:AlternateContent>
    </p:spTree>
    <p:extLst>
      <p:ext uri="{BB962C8B-B14F-4D97-AF65-F5344CB8AC3E}">
        <p14:creationId xmlns:p14="http://schemas.microsoft.com/office/powerpoint/2010/main" val="19589806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this all mean?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Under “normal” conditions, </a:t>
                </a:r>
                <a14:m>
                  <m:oMath xmlns:m="http://schemas.openxmlformats.org/officeDocument/2006/math">
                    <m:r>
                      <a:rPr lang="en-US" i="1">
                        <a:latin typeface="Cambria Math" panose="02040503050406030204" pitchFamily="18" charset="0"/>
                      </a:rPr>
                      <m:t>70</m:t>
                    </m:r>
                    <m:r>
                      <a:rPr lang="en-US" b="0" i="1" smtClean="0">
                        <a:latin typeface="Cambria Math" panose="02040503050406030204" pitchFamily="18" charset="0"/>
                      </a:rPr>
                      <m:t>.</m:t>
                    </m:r>
                    <m:r>
                      <a:rPr lang="en-US" i="1">
                        <a:latin typeface="Cambria Math" panose="02040503050406030204" pitchFamily="18" charset="0"/>
                      </a:rPr>
                      <m:t>61</m:t>
                    </m:r>
                    <m:r>
                      <a:rPr lang="en-US" b="0" i="1" smtClean="0">
                        <a:latin typeface="Cambria Math" panose="02040503050406030204" pitchFamily="18" charset="0"/>
                      </a:rPr>
                      <m:t>%</m:t>
                    </m:r>
                  </m:oMath>
                </a14:m>
                <a:r>
                  <a:rPr lang="en-US" dirty="0" smtClean="0"/>
                  <a:t> of foragers will be active and 29.39% will be inactive</a:t>
                </a:r>
              </a:p>
              <a:p>
                <a:r>
                  <a:rPr lang="en-US" dirty="0" smtClean="0"/>
                  <a:t>If food is plentiful, 78.63% of foragers will be active and 21.37% will be inactive</a:t>
                </a:r>
              </a:p>
              <a:p>
                <a:r>
                  <a:rPr lang="en-US" dirty="0" smtClean="0"/>
                  <a:t>The change happens very quickly as ants become “aware” of the higher probability of success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2" t="-942"/>
                </a:stretch>
              </a:blipFill>
            </p:spPr>
            <p:txBody>
              <a:bodyPr/>
              <a:lstStyle/>
              <a:p>
                <a:r>
                  <a:rPr lang="en-US">
                    <a:noFill/>
                  </a:rPr>
                  <a:t> </a:t>
                </a:r>
              </a:p>
            </p:txBody>
          </p:sp>
        </mc:Fallback>
      </mc:AlternateContent>
    </p:spTree>
    <p:extLst>
      <p:ext uri="{BB962C8B-B14F-4D97-AF65-F5344CB8AC3E}">
        <p14:creationId xmlns:p14="http://schemas.microsoft.com/office/powerpoint/2010/main" val="14777587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you model an epidemic?</a:t>
            </a:r>
            <a:br>
              <a:rPr lang="en-US" dirty="0" smtClean="0"/>
            </a:br>
            <a:r>
              <a:rPr lang="en-US" dirty="0" smtClean="0"/>
              <a:t>Model 1: SIR (recovery/vaccination confers immunity)</a:t>
            </a:r>
            <a:endParaRPr lang="en-US" dirty="0"/>
          </a:p>
        </p:txBody>
      </p:sp>
      <p:sp>
        <p:nvSpPr>
          <p:cNvPr id="4" name="Rectangle 3">
            <a:extLst>
              <a:ext uri="{FF2B5EF4-FFF2-40B4-BE49-F238E27FC236}">
                <a16:creationId xmlns:a16="http://schemas.microsoft.com/office/drawing/2014/main" xmlns="" id="{C431947C-241C-47EE-A625-AFDAFA6693DD}"/>
              </a:ext>
            </a:extLst>
          </p:cNvPr>
          <p:cNvSpPr/>
          <p:nvPr/>
        </p:nvSpPr>
        <p:spPr>
          <a:xfrm>
            <a:off x="746591" y="2446951"/>
            <a:ext cx="2794000" cy="914400"/>
          </a:xfrm>
          <a:prstGeom prst="rect">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b="1" dirty="0"/>
              <a:t>S</a:t>
            </a:r>
            <a:r>
              <a:rPr lang="en-US" dirty="0"/>
              <a:t>usceptible</a:t>
            </a:r>
          </a:p>
        </p:txBody>
      </p:sp>
      <p:sp>
        <p:nvSpPr>
          <p:cNvPr id="5" name="Rectangle 4">
            <a:extLst>
              <a:ext uri="{FF2B5EF4-FFF2-40B4-BE49-F238E27FC236}">
                <a16:creationId xmlns:a16="http://schemas.microsoft.com/office/drawing/2014/main" xmlns="" id="{3FAA254C-6E40-47E0-8A13-6ABAAF6E3F66}"/>
              </a:ext>
            </a:extLst>
          </p:cNvPr>
          <p:cNvSpPr/>
          <p:nvPr/>
        </p:nvSpPr>
        <p:spPr>
          <a:xfrm>
            <a:off x="4934416" y="2446951"/>
            <a:ext cx="254000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I</a:t>
            </a:r>
            <a:r>
              <a:rPr lang="en-US" dirty="0"/>
              <a:t>nfected</a:t>
            </a:r>
          </a:p>
        </p:txBody>
      </p:sp>
      <p:sp>
        <p:nvSpPr>
          <p:cNvPr id="6" name="Rectangle 5">
            <a:extLst>
              <a:ext uri="{FF2B5EF4-FFF2-40B4-BE49-F238E27FC236}">
                <a16:creationId xmlns:a16="http://schemas.microsoft.com/office/drawing/2014/main" xmlns="" id="{96158D31-2A55-4662-B123-DA61E4DF3C6E}"/>
              </a:ext>
            </a:extLst>
          </p:cNvPr>
          <p:cNvSpPr/>
          <p:nvPr/>
        </p:nvSpPr>
        <p:spPr>
          <a:xfrm>
            <a:off x="9082181" y="2446951"/>
            <a:ext cx="2228850" cy="914400"/>
          </a:xfrm>
          <a:prstGeom prst="rect">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b="1" dirty="0"/>
              <a:t>R</a:t>
            </a:r>
            <a:r>
              <a:rPr lang="en-US" dirty="0"/>
              <a:t>ecovered</a:t>
            </a:r>
          </a:p>
        </p:txBody>
      </p:sp>
      <p:sp>
        <p:nvSpPr>
          <p:cNvPr id="7" name="Arrow: Right 7">
            <a:extLst>
              <a:ext uri="{FF2B5EF4-FFF2-40B4-BE49-F238E27FC236}">
                <a16:creationId xmlns:a16="http://schemas.microsoft.com/office/drawing/2014/main" xmlns="" id="{32C6F0C8-4475-4604-81AD-59E2CCAB07FA}"/>
              </a:ext>
            </a:extLst>
          </p:cNvPr>
          <p:cNvSpPr/>
          <p:nvPr/>
        </p:nvSpPr>
        <p:spPr>
          <a:xfrm>
            <a:off x="3862155" y="2661835"/>
            <a:ext cx="978408" cy="48463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8">
            <a:extLst>
              <a:ext uri="{FF2B5EF4-FFF2-40B4-BE49-F238E27FC236}">
                <a16:creationId xmlns:a16="http://schemas.microsoft.com/office/drawing/2014/main" xmlns="" id="{8C0C9982-1613-4E4C-9729-4C6332EDDF9C}"/>
              </a:ext>
            </a:extLst>
          </p:cNvPr>
          <p:cNvSpPr/>
          <p:nvPr/>
        </p:nvSpPr>
        <p:spPr>
          <a:xfrm>
            <a:off x="7795980" y="2655603"/>
            <a:ext cx="978408" cy="48463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p:cNvSpPr txBox="1"/>
              <p:nvPr/>
            </p:nvSpPr>
            <p:spPr>
              <a:xfrm>
                <a:off x="1249377" y="4273236"/>
                <a:ext cx="6020556" cy="6199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𝛽</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𝑖</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[1−</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𝑖</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1249377" y="4273236"/>
                <a:ext cx="6020556" cy="61991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877975" y="4893149"/>
                <a:ext cx="5310476" cy="774827"/>
              </a:xfrm>
              <a:prstGeom prst="rect">
                <a:avLst/>
              </a:prstGeom>
              <a:noFill/>
            </p:spPr>
            <p:txBody>
              <a:bodyPr wrap="square"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𝑑𝑖</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𝑖</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a:t>
                </a:r>
              </a:p>
              <a:p>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1877975" y="4893149"/>
                <a:ext cx="5310476" cy="77482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1877975" y="5667976"/>
                <a:ext cx="4368916" cy="63478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1877975" y="5667976"/>
                <a:ext cx="4368916" cy="63478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6744831" y="3868656"/>
                <a:ext cx="4617267" cy="3266343"/>
              </a:xfrm>
              <a:prstGeom prst="rect">
                <a:avLst/>
              </a:prstGeom>
              <a:noFill/>
            </p:spPr>
            <p:txBody>
              <a:bodyPr wrap="square" rtlCol="0">
                <a:spAutoFit/>
              </a:bodyPr>
              <a:lstStyle/>
              <a:p>
                <a:r>
                  <a:rPr lang="en-US" dirty="0" smtClean="0"/>
                  <a:t>… where</a:t>
                </a:r>
                <a:endParaRPr lang="en-US" b="0" i="1"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𝜇</m:t>
                    </m:r>
                  </m:oMath>
                </a14:m>
                <a:r>
                  <a:rPr lang="en-US" dirty="0" smtClean="0"/>
                  <a:t> is the recovery rate</a:t>
                </a:r>
                <a:endParaRPr lang="en-US" b="0" i="1"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𝛽</m:t>
                    </m:r>
                  </m:oMath>
                </a14:m>
                <a:r>
                  <a:rPr lang="en-US" dirty="0" smtClean="0"/>
                  <a:t> is the spreading rate</a:t>
                </a:r>
                <a:endParaRPr lang="en-US" b="0" i="1" dirty="0" smtClean="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e>
                    </m:d>
                  </m:oMath>
                </a14:m>
                <a:r>
                  <a:rPr lang="en-US" dirty="0" smtClean="0"/>
                  <a:t> is the average number of contacts with infected individuals</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𝑖</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smtClean="0"/>
                  <a:t> is the density of infected individuals – i.e.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𝑁</m:t>
                        </m:r>
                      </m:den>
                    </m:f>
                  </m:oMath>
                </a14:m>
                <a:r>
                  <a:rPr lang="en-US" dirty="0" smtClean="0"/>
                  <a:t> where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smtClean="0"/>
                  <a:t> is the number of infected people and </a:t>
                </a:r>
                <a14:m>
                  <m:oMath xmlns:m="http://schemas.openxmlformats.org/officeDocument/2006/math">
                    <m:r>
                      <a:rPr lang="en-US" b="0" i="1" smtClean="0">
                        <a:latin typeface="Cambria Math" panose="02040503050406030204" pitchFamily="18" charset="0"/>
                      </a:rPr>
                      <m:t>𝑁</m:t>
                    </m:r>
                  </m:oMath>
                </a14:m>
                <a:r>
                  <a:rPr lang="en-US" dirty="0" smtClean="0"/>
                  <a:t> is the total number of people</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smtClean="0"/>
                  <a:t> is the density of recovered people</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smtClean="0"/>
                  <a:t> is the density of susceptible people</a:t>
                </a:r>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6744831" y="3868656"/>
                <a:ext cx="4617267" cy="3266343"/>
              </a:xfrm>
              <a:prstGeom prst="rect">
                <a:avLst/>
              </a:prstGeom>
              <a:blipFill rotWithShape="0">
                <a:blip r:embed="rId5"/>
                <a:stretch>
                  <a:fillRect l="-1055" t="-1308" r="-923" b="-2056"/>
                </a:stretch>
              </a:blipFill>
            </p:spPr>
            <p:txBody>
              <a:bodyPr/>
              <a:lstStyle/>
              <a:p>
                <a:r>
                  <a:rPr lang="en-US">
                    <a:noFill/>
                  </a:rPr>
                  <a:t> </a:t>
                </a:r>
              </a:p>
            </p:txBody>
          </p:sp>
        </mc:Fallback>
      </mc:AlternateContent>
    </p:spTree>
    <p:extLst>
      <p:ext uri="{BB962C8B-B14F-4D97-AF65-F5344CB8AC3E}">
        <p14:creationId xmlns:p14="http://schemas.microsoft.com/office/powerpoint/2010/main" val="13108294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2: SIS (no vaccine, and recovery does not confer immunity)</a:t>
            </a:r>
            <a:endParaRPr lang="en-US" dirty="0"/>
          </a:p>
        </p:txBody>
      </p:sp>
      <p:sp>
        <p:nvSpPr>
          <p:cNvPr id="4" name="Rectangle 3">
            <a:extLst>
              <a:ext uri="{FF2B5EF4-FFF2-40B4-BE49-F238E27FC236}">
                <a16:creationId xmlns:a16="http://schemas.microsoft.com/office/drawing/2014/main" xmlns="" id="{3E844DDD-CB7C-4EF4-9658-ADB8B1D5C332}"/>
              </a:ext>
            </a:extLst>
          </p:cNvPr>
          <p:cNvSpPr/>
          <p:nvPr/>
        </p:nvSpPr>
        <p:spPr>
          <a:xfrm>
            <a:off x="838200" y="2448560"/>
            <a:ext cx="2870200" cy="914400"/>
          </a:xfrm>
          <a:prstGeom prst="rect">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b="1" dirty="0"/>
              <a:t>S</a:t>
            </a:r>
            <a:r>
              <a:rPr lang="en-US" dirty="0"/>
              <a:t>usceptible</a:t>
            </a:r>
          </a:p>
        </p:txBody>
      </p:sp>
      <p:sp>
        <p:nvSpPr>
          <p:cNvPr id="5" name="Rectangle 4">
            <a:extLst>
              <a:ext uri="{FF2B5EF4-FFF2-40B4-BE49-F238E27FC236}">
                <a16:creationId xmlns:a16="http://schemas.microsoft.com/office/drawing/2014/main" xmlns="" id="{48E47999-6CF3-429A-B6DA-737366F47A8C}"/>
              </a:ext>
            </a:extLst>
          </p:cNvPr>
          <p:cNvSpPr/>
          <p:nvPr/>
        </p:nvSpPr>
        <p:spPr>
          <a:xfrm>
            <a:off x="5981194" y="2448560"/>
            <a:ext cx="191008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I</a:t>
            </a:r>
            <a:r>
              <a:rPr lang="en-US" dirty="0"/>
              <a:t>nfected</a:t>
            </a:r>
          </a:p>
        </p:txBody>
      </p:sp>
      <p:sp>
        <p:nvSpPr>
          <p:cNvPr id="6" name="Arrow: Right 11">
            <a:extLst>
              <a:ext uri="{FF2B5EF4-FFF2-40B4-BE49-F238E27FC236}">
                <a16:creationId xmlns:a16="http://schemas.microsoft.com/office/drawing/2014/main" xmlns="" id="{705A259C-EE72-4662-964F-C0FCCDF5853E}"/>
              </a:ext>
            </a:extLst>
          </p:cNvPr>
          <p:cNvSpPr/>
          <p:nvPr/>
        </p:nvSpPr>
        <p:spPr>
          <a:xfrm>
            <a:off x="3856228" y="2346960"/>
            <a:ext cx="17520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12">
            <a:extLst>
              <a:ext uri="{FF2B5EF4-FFF2-40B4-BE49-F238E27FC236}">
                <a16:creationId xmlns:a16="http://schemas.microsoft.com/office/drawing/2014/main" xmlns="" id="{775ACA84-E390-4419-B63E-E00D5794A0D1}"/>
              </a:ext>
            </a:extLst>
          </p:cNvPr>
          <p:cNvSpPr/>
          <p:nvPr/>
        </p:nvSpPr>
        <p:spPr>
          <a:xfrm rot="10800000">
            <a:off x="3856226" y="3003232"/>
            <a:ext cx="175209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123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active foraging, diseases, and fake news all have in common?</a:t>
            </a:r>
            <a:endParaRPr lang="en-US" dirty="0"/>
          </a:p>
        </p:txBody>
      </p:sp>
      <p:sp>
        <p:nvSpPr>
          <p:cNvPr id="3" name="Content Placeholder 2"/>
          <p:cNvSpPr>
            <a:spLocks noGrp="1"/>
          </p:cNvSpPr>
          <p:nvPr>
            <p:ph idx="1"/>
          </p:nvPr>
        </p:nvSpPr>
        <p:spPr/>
        <p:txBody>
          <a:bodyPr/>
          <a:lstStyle/>
          <a:p>
            <a:pPr marL="0" indent="0">
              <a:buNone/>
            </a:pPr>
            <a:r>
              <a:rPr lang="en-US" dirty="0" smtClean="0"/>
              <a:t>They all spread by contact with someone who’s already “infected” (an active forager, someone who has an illness, someone who believes the fake news, etc.)</a:t>
            </a:r>
            <a:endParaRPr lang="en-US" dirty="0"/>
          </a:p>
        </p:txBody>
      </p:sp>
      <p:pic>
        <p:nvPicPr>
          <p:cNvPr id="4" name="Graphic 5" descr="Man">
            <a:extLst>
              <a:ext uri="{FF2B5EF4-FFF2-40B4-BE49-F238E27FC236}">
                <a16:creationId xmlns:a16="http://schemas.microsoft.com/office/drawing/2014/main" xmlns="" id="{4E9D5F57-BCC7-4191-ADBB-23DAAC3209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752600" y="3086894"/>
            <a:ext cx="914400" cy="914400"/>
          </a:xfrm>
          <a:prstGeom prst="rect">
            <a:avLst/>
          </a:prstGeom>
        </p:spPr>
      </p:pic>
      <p:pic>
        <p:nvPicPr>
          <p:cNvPr id="5" name="Graphic 6" descr="Man">
            <a:extLst>
              <a:ext uri="{FF2B5EF4-FFF2-40B4-BE49-F238E27FC236}">
                <a16:creationId xmlns:a16="http://schemas.microsoft.com/office/drawing/2014/main" xmlns="" id="{EA858387-0D0F-44A3-A278-AED8D2A655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752600" y="4174728"/>
            <a:ext cx="914400" cy="914400"/>
          </a:xfrm>
          <a:prstGeom prst="rect">
            <a:avLst/>
          </a:prstGeom>
        </p:spPr>
      </p:pic>
      <p:pic>
        <p:nvPicPr>
          <p:cNvPr id="6" name="Graphic 7" descr="Man">
            <a:extLst>
              <a:ext uri="{FF2B5EF4-FFF2-40B4-BE49-F238E27FC236}">
                <a16:creationId xmlns:a16="http://schemas.microsoft.com/office/drawing/2014/main" xmlns="" id="{D637B957-0B93-42EE-A5DB-1F6DDD7B77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752600" y="5349280"/>
            <a:ext cx="914400" cy="914400"/>
          </a:xfrm>
          <a:prstGeom prst="rect">
            <a:avLst/>
          </a:prstGeom>
        </p:spPr>
      </p:pic>
      <p:grpSp>
        <p:nvGrpSpPr>
          <p:cNvPr id="7" name="Graphic 4" descr="Man">
            <a:extLst>
              <a:ext uri="{FF2B5EF4-FFF2-40B4-BE49-F238E27FC236}">
                <a16:creationId xmlns:a16="http://schemas.microsoft.com/office/drawing/2014/main" xmlns="" id="{3918131C-31A0-4A6E-A0F4-17A8DBCD1B67}"/>
              </a:ext>
            </a:extLst>
          </p:cNvPr>
          <p:cNvGrpSpPr/>
          <p:nvPr/>
        </p:nvGrpSpPr>
        <p:grpSpPr>
          <a:xfrm>
            <a:off x="857250" y="4203303"/>
            <a:ext cx="419100" cy="857250"/>
            <a:chOff x="857250" y="4203303"/>
            <a:chExt cx="419100" cy="857250"/>
          </a:xfrm>
          <a:solidFill>
            <a:srgbClr val="FF0000"/>
          </a:solidFill>
        </p:grpSpPr>
        <p:sp>
          <p:nvSpPr>
            <p:cNvPr id="8" name="Freeform: Shape 9">
              <a:extLst>
                <a:ext uri="{FF2B5EF4-FFF2-40B4-BE49-F238E27FC236}">
                  <a16:creationId xmlns:a16="http://schemas.microsoft.com/office/drawing/2014/main" xmlns="" id="{E5D62F2B-A2C4-4AA3-98BF-8A1F28255A1D}"/>
                </a:ext>
              </a:extLst>
            </p:cNvPr>
            <p:cNvSpPr/>
            <p:nvPr/>
          </p:nvSpPr>
          <p:spPr>
            <a:xfrm>
              <a:off x="990600" y="420330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p>
          </p:txBody>
        </p:sp>
        <p:sp>
          <p:nvSpPr>
            <p:cNvPr id="9" name="Freeform: Shape 10">
              <a:extLst>
                <a:ext uri="{FF2B5EF4-FFF2-40B4-BE49-F238E27FC236}">
                  <a16:creationId xmlns:a16="http://schemas.microsoft.com/office/drawing/2014/main" xmlns="" id="{1378294E-8D95-4CF3-8827-62677BA1CFA3}"/>
                </a:ext>
              </a:extLst>
            </p:cNvPr>
            <p:cNvSpPr/>
            <p:nvPr/>
          </p:nvSpPr>
          <p:spPr>
            <a:xfrm>
              <a:off x="857250" y="4374753"/>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grpFill/>
            <a:ln w="9525" cap="flat">
              <a:noFill/>
              <a:prstDash val="solid"/>
              <a:miter/>
            </a:ln>
          </p:spPr>
          <p:txBody>
            <a:bodyPr rtlCol="0" anchor="ctr"/>
            <a:lstStyle/>
            <a:p>
              <a:endParaRPr lang="en-US"/>
            </a:p>
          </p:txBody>
        </p:sp>
      </p:grpSp>
      <p:cxnSp>
        <p:nvCxnSpPr>
          <p:cNvPr id="10" name="Straight Arrow Connector 9">
            <a:extLst>
              <a:ext uri="{FF2B5EF4-FFF2-40B4-BE49-F238E27FC236}">
                <a16:creationId xmlns:a16="http://schemas.microsoft.com/office/drawing/2014/main" xmlns="" id="{94198512-6CDD-4325-B570-EA05DE1E5B8B}"/>
              </a:ext>
            </a:extLst>
          </p:cNvPr>
          <p:cNvCxnSpPr/>
          <p:nvPr/>
        </p:nvCxnSpPr>
        <p:spPr>
          <a:xfrm>
            <a:off x="1381760" y="4717653"/>
            <a:ext cx="518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E6D796BE-1645-47B8-B996-F3E128022911}"/>
              </a:ext>
            </a:extLst>
          </p:cNvPr>
          <p:cNvCxnSpPr/>
          <p:nvPr/>
        </p:nvCxnSpPr>
        <p:spPr>
          <a:xfrm>
            <a:off x="2865120" y="3190240"/>
            <a:ext cx="0" cy="30734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 name="Graphic 4" descr="Man">
            <a:extLst>
              <a:ext uri="{FF2B5EF4-FFF2-40B4-BE49-F238E27FC236}">
                <a16:creationId xmlns:a16="http://schemas.microsoft.com/office/drawing/2014/main" xmlns="" id="{3008C446-D11A-4A2E-8D58-9288B1986B35}"/>
              </a:ext>
            </a:extLst>
          </p:cNvPr>
          <p:cNvGrpSpPr/>
          <p:nvPr/>
        </p:nvGrpSpPr>
        <p:grpSpPr>
          <a:xfrm>
            <a:off x="3637439" y="3544094"/>
            <a:ext cx="419100" cy="857250"/>
            <a:chOff x="857250" y="4203303"/>
            <a:chExt cx="419100" cy="857250"/>
          </a:xfrm>
          <a:solidFill>
            <a:srgbClr val="FF0000"/>
          </a:solidFill>
        </p:grpSpPr>
        <p:sp>
          <p:nvSpPr>
            <p:cNvPr id="13" name="Freeform: Shape 16">
              <a:extLst>
                <a:ext uri="{FF2B5EF4-FFF2-40B4-BE49-F238E27FC236}">
                  <a16:creationId xmlns:a16="http://schemas.microsoft.com/office/drawing/2014/main" xmlns="" id="{F593510A-7DBD-4D12-82A9-B1281E0D8925}"/>
                </a:ext>
              </a:extLst>
            </p:cNvPr>
            <p:cNvSpPr/>
            <p:nvPr/>
          </p:nvSpPr>
          <p:spPr>
            <a:xfrm>
              <a:off x="990600" y="420330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p>
          </p:txBody>
        </p:sp>
        <p:sp>
          <p:nvSpPr>
            <p:cNvPr id="14" name="Freeform: Shape 17">
              <a:extLst>
                <a:ext uri="{FF2B5EF4-FFF2-40B4-BE49-F238E27FC236}">
                  <a16:creationId xmlns:a16="http://schemas.microsoft.com/office/drawing/2014/main" xmlns="" id="{5324BF09-D4A9-4F9E-A8F3-EC6379FC1203}"/>
                </a:ext>
              </a:extLst>
            </p:cNvPr>
            <p:cNvSpPr/>
            <p:nvPr/>
          </p:nvSpPr>
          <p:spPr>
            <a:xfrm>
              <a:off x="857250" y="4374753"/>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grpFill/>
            <a:ln w="9525" cap="flat">
              <a:noFill/>
              <a:prstDash val="solid"/>
              <a:miter/>
            </a:ln>
          </p:spPr>
          <p:txBody>
            <a:bodyPr rtlCol="0" anchor="ctr"/>
            <a:lstStyle/>
            <a:p>
              <a:endParaRPr lang="en-US"/>
            </a:p>
          </p:txBody>
        </p:sp>
      </p:grpSp>
      <p:grpSp>
        <p:nvGrpSpPr>
          <p:cNvPr id="15" name="Graphic 4" descr="Man">
            <a:extLst>
              <a:ext uri="{FF2B5EF4-FFF2-40B4-BE49-F238E27FC236}">
                <a16:creationId xmlns:a16="http://schemas.microsoft.com/office/drawing/2014/main" xmlns="" id="{D99A1FC5-6C16-459B-86F3-4DFA37307E7F}"/>
              </a:ext>
            </a:extLst>
          </p:cNvPr>
          <p:cNvGrpSpPr/>
          <p:nvPr/>
        </p:nvGrpSpPr>
        <p:grpSpPr>
          <a:xfrm>
            <a:off x="3553143" y="5198983"/>
            <a:ext cx="419100" cy="857250"/>
            <a:chOff x="857250" y="4203303"/>
            <a:chExt cx="419100" cy="857250"/>
          </a:xfrm>
          <a:solidFill>
            <a:srgbClr val="FF0000"/>
          </a:solidFill>
        </p:grpSpPr>
        <p:sp>
          <p:nvSpPr>
            <p:cNvPr id="16" name="Freeform: Shape 19">
              <a:extLst>
                <a:ext uri="{FF2B5EF4-FFF2-40B4-BE49-F238E27FC236}">
                  <a16:creationId xmlns:a16="http://schemas.microsoft.com/office/drawing/2014/main" xmlns="" id="{8C60555A-383F-4213-A643-5D792B969EC4}"/>
                </a:ext>
              </a:extLst>
            </p:cNvPr>
            <p:cNvSpPr/>
            <p:nvPr/>
          </p:nvSpPr>
          <p:spPr>
            <a:xfrm>
              <a:off x="990600" y="420330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p>
          </p:txBody>
        </p:sp>
        <p:sp>
          <p:nvSpPr>
            <p:cNvPr id="17" name="Freeform: Shape 20">
              <a:extLst>
                <a:ext uri="{FF2B5EF4-FFF2-40B4-BE49-F238E27FC236}">
                  <a16:creationId xmlns:a16="http://schemas.microsoft.com/office/drawing/2014/main" xmlns="" id="{ACC01853-2BFC-46BC-B887-9FC41D5875D2}"/>
                </a:ext>
              </a:extLst>
            </p:cNvPr>
            <p:cNvSpPr/>
            <p:nvPr/>
          </p:nvSpPr>
          <p:spPr>
            <a:xfrm>
              <a:off x="857250" y="4374753"/>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grpFill/>
            <a:ln w="9525" cap="flat">
              <a:noFill/>
              <a:prstDash val="solid"/>
              <a:miter/>
            </a:ln>
          </p:spPr>
          <p:txBody>
            <a:bodyPr rtlCol="0" anchor="ctr"/>
            <a:lstStyle/>
            <a:p>
              <a:endParaRPr lang="en-US"/>
            </a:p>
          </p:txBody>
        </p:sp>
      </p:grpSp>
      <p:pic>
        <p:nvPicPr>
          <p:cNvPr id="18" name="Graphic 21" descr="Man">
            <a:extLst>
              <a:ext uri="{FF2B5EF4-FFF2-40B4-BE49-F238E27FC236}">
                <a16:creationId xmlns:a16="http://schemas.microsoft.com/office/drawing/2014/main" xmlns="" id="{1ACCE4C0-F257-4222-AFCC-B751FF5BF0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879339" y="3581956"/>
            <a:ext cx="914400" cy="914400"/>
          </a:xfrm>
          <a:prstGeom prst="rect">
            <a:avLst/>
          </a:prstGeom>
        </p:spPr>
      </p:pic>
      <p:pic>
        <p:nvPicPr>
          <p:cNvPr id="19" name="Graphic 22" descr="Man">
            <a:extLst>
              <a:ext uri="{FF2B5EF4-FFF2-40B4-BE49-F238E27FC236}">
                <a16:creationId xmlns:a16="http://schemas.microsoft.com/office/drawing/2014/main" xmlns="" id="{CA7E3D23-6842-494E-9257-189B82E9D9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892041" y="5240180"/>
            <a:ext cx="914400" cy="914400"/>
          </a:xfrm>
          <a:prstGeom prst="rect">
            <a:avLst/>
          </a:prstGeom>
        </p:spPr>
      </p:pic>
      <p:cxnSp>
        <p:nvCxnSpPr>
          <p:cNvPr id="20" name="Straight Arrow Connector 19">
            <a:extLst>
              <a:ext uri="{FF2B5EF4-FFF2-40B4-BE49-F238E27FC236}">
                <a16:creationId xmlns:a16="http://schemas.microsoft.com/office/drawing/2014/main" xmlns="" id="{B4A0824B-EB39-4DF4-9061-176747C88862}"/>
              </a:ext>
            </a:extLst>
          </p:cNvPr>
          <p:cNvCxnSpPr>
            <a:cxnSpLocks/>
          </p:cNvCxnSpPr>
          <p:nvPr/>
        </p:nvCxnSpPr>
        <p:spPr>
          <a:xfrm>
            <a:off x="4251961" y="3990102"/>
            <a:ext cx="7670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7E9CDB5B-BBAE-4C95-994A-892122A09046}"/>
              </a:ext>
            </a:extLst>
          </p:cNvPr>
          <p:cNvCxnSpPr/>
          <p:nvPr/>
        </p:nvCxnSpPr>
        <p:spPr>
          <a:xfrm flipV="1">
            <a:off x="3923189" y="4496356"/>
            <a:ext cx="0" cy="702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 name="Graphic 4" descr="Man">
            <a:extLst>
              <a:ext uri="{FF2B5EF4-FFF2-40B4-BE49-F238E27FC236}">
                <a16:creationId xmlns:a16="http://schemas.microsoft.com/office/drawing/2014/main" xmlns="" id="{616C905F-775C-448B-B18F-24210DF51553}"/>
              </a:ext>
            </a:extLst>
          </p:cNvPr>
          <p:cNvGrpSpPr/>
          <p:nvPr/>
        </p:nvGrpSpPr>
        <p:grpSpPr>
          <a:xfrm>
            <a:off x="6926024" y="3581956"/>
            <a:ext cx="419100" cy="857250"/>
            <a:chOff x="857250" y="4203303"/>
            <a:chExt cx="419100" cy="857250"/>
          </a:xfrm>
          <a:solidFill>
            <a:srgbClr val="FF0000"/>
          </a:solidFill>
        </p:grpSpPr>
        <p:sp>
          <p:nvSpPr>
            <p:cNvPr id="23" name="Freeform: Shape 31">
              <a:extLst>
                <a:ext uri="{FF2B5EF4-FFF2-40B4-BE49-F238E27FC236}">
                  <a16:creationId xmlns:a16="http://schemas.microsoft.com/office/drawing/2014/main" xmlns="" id="{245BAA53-C6FF-4030-9923-B4C114CDE861}"/>
                </a:ext>
              </a:extLst>
            </p:cNvPr>
            <p:cNvSpPr/>
            <p:nvPr/>
          </p:nvSpPr>
          <p:spPr>
            <a:xfrm>
              <a:off x="990600" y="420330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p>
          </p:txBody>
        </p:sp>
        <p:sp>
          <p:nvSpPr>
            <p:cNvPr id="24" name="Freeform: Shape 32">
              <a:extLst>
                <a:ext uri="{FF2B5EF4-FFF2-40B4-BE49-F238E27FC236}">
                  <a16:creationId xmlns:a16="http://schemas.microsoft.com/office/drawing/2014/main" xmlns="" id="{5AD75C27-183C-4548-9056-AF9077D3A5DD}"/>
                </a:ext>
              </a:extLst>
            </p:cNvPr>
            <p:cNvSpPr/>
            <p:nvPr/>
          </p:nvSpPr>
          <p:spPr>
            <a:xfrm>
              <a:off x="857250" y="4374753"/>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grpFill/>
            <a:ln w="9525" cap="flat">
              <a:noFill/>
              <a:prstDash val="solid"/>
              <a:miter/>
            </a:ln>
          </p:spPr>
          <p:txBody>
            <a:bodyPr rtlCol="0" anchor="ctr"/>
            <a:lstStyle/>
            <a:p>
              <a:endParaRPr lang="en-US"/>
            </a:p>
          </p:txBody>
        </p:sp>
      </p:grpSp>
      <p:grpSp>
        <p:nvGrpSpPr>
          <p:cNvPr id="25" name="Graphic 4" descr="Man">
            <a:extLst>
              <a:ext uri="{FF2B5EF4-FFF2-40B4-BE49-F238E27FC236}">
                <a16:creationId xmlns:a16="http://schemas.microsoft.com/office/drawing/2014/main" xmlns="" id="{B88267EB-24BB-4F41-8446-C8C91C81F836}"/>
              </a:ext>
            </a:extLst>
          </p:cNvPr>
          <p:cNvGrpSpPr/>
          <p:nvPr/>
        </p:nvGrpSpPr>
        <p:grpSpPr>
          <a:xfrm>
            <a:off x="6967696" y="5190649"/>
            <a:ext cx="419100" cy="857250"/>
            <a:chOff x="857250" y="4203303"/>
            <a:chExt cx="419100" cy="857250"/>
          </a:xfrm>
          <a:solidFill>
            <a:srgbClr val="FF0000"/>
          </a:solidFill>
        </p:grpSpPr>
        <p:sp>
          <p:nvSpPr>
            <p:cNvPr id="26" name="Freeform: Shape 34">
              <a:extLst>
                <a:ext uri="{FF2B5EF4-FFF2-40B4-BE49-F238E27FC236}">
                  <a16:creationId xmlns:a16="http://schemas.microsoft.com/office/drawing/2014/main" xmlns="" id="{4DC043E8-860C-4EB1-B6B2-60EF2E019654}"/>
                </a:ext>
              </a:extLst>
            </p:cNvPr>
            <p:cNvSpPr/>
            <p:nvPr/>
          </p:nvSpPr>
          <p:spPr>
            <a:xfrm>
              <a:off x="990600" y="420330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p>
          </p:txBody>
        </p:sp>
        <p:sp>
          <p:nvSpPr>
            <p:cNvPr id="27" name="Freeform: Shape 35">
              <a:extLst>
                <a:ext uri="{FF2B5EF4-FFF2-40B4-BE49-F238E27FC236}">
                  <a16:creationId xmlns:a16="http://schemas.microsoft.com/office/drawing/2014/main" xmlns="" id="{DD50E564-9B22-4C58-B97E-B8E2F11E0ADB}"/>
                </a:ext>
              </a:extLst>
            </p:cNvPr>
            <p:cNvSpPr/>
            <p:nvPr/>
          </p:nvSpPr>
          <p:spPr>
            <a:xfrm>
              <a:off x="857250" y="4374753"/>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grpFill/>
            <a:ln w="9525" cap="flat">
              <a:noFill/>
              <a:prstDash val="solid"/>
              <a:miter/>
            </a:ln>
          </p:spPr>
          <p:txBody>
            <a:bodyPr rtlCol="0" anchor="ctr"/>
            <a:lstStyle/>
            <a:p>
              <a:endParaRPr lang="en-US"/>
            </a:p>
          </p:txBody>
        </p:sp>
      </p:grpSp>
      <p:grpSp>
        <p:nvGrpSpPr>
          <p:cNvPr id="28" name="Graphic 4" descr="Man">
            <a:extLst>
              <a:ext uri="{FF2B5EF4-FFF2-40B4-BE49-F238E27FC236}">
                <a16:creationId xmlns:a16="http://schemas.microsoft.com/office/drawing/2014/main" xmlns="" id="{5E5BBD5F-9E7F-4FB0-9167-E2B80954F996}"/>
              </a:ext>
            </a:extLst>
          </p:cNvPr>
          <p:cNvGrpSpPr/>
          <p:nvPr/>
        </p:nvGrpSpPr>
        <p:grpSpPr>
          <a:xfrm>
            <a:off x="7945119" y="3561477"/>
            <a:ext cx="419100" cy="857250"/>
            <a:chOff x="857250" y="4203303"/>
            <a:chExt cx="419100" cy="857250"/>
          </a:xfrm>
          <a:solidFill>
            <a:srgbClr val="FF0000"/>
          </a:solidFill>
        </p:grpSpPr>
        <p:sp>
          <p:nvSpPr>
            <p:cNvPr id="29" name="Freeform: Shape 37">
              <a:extLst>
                <a:ext uri="{FF2B5EF4-FFF2-40B4-BE49-F238E27FC236}">
                  <a16:creationId xmlns:a16="http://schemas.microsoft.com/office/drawing/2014/main" xmlns="" id="{9F0C6C60-13CA-4797-BF08-0C6EA44CB12F}"/>
                </a:ext>
              </a:extLst>
            </p:cNvPr>
            <p:cNvSpPr/>
            <p:nvPr/>
          </p:nvSpPr>
          <p:spPr>
            <a:xfrm>
              <a:off x="990600" y="420330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noFill/>
              <a:prstDash val="solid"/>
              <a:miter/>
            </a:ln>
          </p:spPr>
          <p:txBody>
            <a:bodyPr rtlCol="0" anchor="ctr"/>
            <a:lstStyle/>
            <a:p>
              <a:endParaRPr lang="en-US"/>
            </a:p>
          </p:txBody>
        </p:sp>
        <p:sp>
          <p:nvSpPr>
            <p:cNvPr id="30" name="Freeform: Shape 38">
              <a:extLst>
                <a:ext uri="{FF2B5EF4-FFF2-40B4-BE49-F238E27FC236}">
                  <a16:creationId xmlns:a16="http://schemas.microsoft.com/office/drawing/2014/main" xmlns="" id="{A6D264F2-F1DB-4EC0-82F2-317648CFD790}"/>
                </a:ext>
              </a:extLst>
            </p:cNvPr>
            <p:cNvSpPr/>
            <p:nvPr/>
          </p:nvSpPr>
          <p:spPr>
            <a:xfrm>
              <a:off x="857250" y="4374753"/>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grpFill/>
            <a:ln w="9525" cap="flat">
              <a:noFill/>
              <a:prstDash val="solid"/>
              <a:miter/>
            </a:ln>
          </p:spPr>
          <p:txBody>
            <a:bodyPr rtlCol="0" anchor="ctr"/>
            <a:lstStyle/>
            <a:p>
              <a:endParaRPr lang="en-US"/>
            </a:p>
          </p:txBody>
        </p:sp>
      </p:grpSp>
      <p:pic>
        <p:nvPicPr>
          <p:cNvPr id="31" name="Graphic 39" descr="Man">
            <a:extLst>
              <a:ext uri="{FF2B5EF4-FFF2-40B4-BE49-F238E27FC236}">
                <a16:creationId xmlns:a16="http://schemas.microsoft.com/office/drawing/2014/main" xmlns="" id="{597AC75A-8AAE-4D16-B80E-A8947032CD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697469" y="5089128"/>
            <a:ext cx="914400" cy="914400"/>
          </a:xfrm>
          <a:prstGeom prst="rect">
            <a:avLst/>
          </a:prstGeom>
        </p:spPr>
      </p:pic>
      <p:cxnSp>
        <p:nvCxnSpPr>
          <p:cNvPr id="32" name="Straight Connector 31">
            <a:extLst>
              <a:ext uri="{FF2B5EF4-FFF2-40B4-BE49-F238E27FC236}">
                <a16:creationId xmlns:a16="http://schemas.microsoft.com/office/drawing/2014/main" xmlns="" id="{8C28EA44-0968-422C-B360-F5E2B06B6233}"/>
              </a:ext>
            </a:extLst>
          </p:cNvPr>
          <p:cNvCxnSpPr/>
          <p:nvPr/>
        </p:nvCxnSpPr>
        <p:spPr>
          <a:xfrm flipH="1">
            <a:off x="6055360" y="3190240"/>
            <a:ext cx="19515" cy="314281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9379412" y="3221422"/>
            <a:ext cx="2686050" cy="1905000"/>
          </a:xfrm>
          <a:prstGeom prst="rect">
            <a:avLst/>
          </a:prstGeom>
        </p:spPr>
      </p:pic>
      <p:cxnSp>
        <p:nvCxnSpPr>
          <p:cNvPr id="35" name="Straight Connector 34">
            <a:extLst>
              <a:ext uri="{FF2B5EF4-FFF2-40B4-BE49-F238E27FC236}">
                <a16:creationId xmlns:a16="http://schemas.microsoft.com/office/drawing/2014/main" xmlns="" id="{8C28EA44-0968-422C-B360-F5E2B06B6233}"/>
              </a:ext>
            </a:extLst>
          </p:cNvPr>
          <p:cNvCxnSpPr/>
          <p:nvPr/>
        </p:nvCxnSpPr>
        <p:spPr>
          <a:xfrm flipH="1">
            <a:off x="8883960" y="3151033"/>
            <a:ext cx="19515" cy="3142814"/>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9280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can use epidemic models to model the spread of information, fake news, etc.</a:t>
            </a:r>
            <a:endParaRPr lang="en-US" dirty="0"/>
          </a:p>
        </p:txBody>
      </p:sp>
      <p:sp>
        <p:nvSpPr>
          <p:cNvPr id="4" name="Rectangle 3">
            <a:extLst>
              <a:ext uri="{FF2B5EF4-FFF2-40B4-BE49-F238E27FC236}">
                <a16:creationId xmlns:a16="http://schemas.microsoft.com/office/drawing/2014/main" xmlns="" id="{2B305DD8-2892-48A3-8BBA-BB3A5F4FFFB1}"/>
              </a:ext>
            </a:extLst>
          </p:cNvPr>
          <p:cNvSpPr/>
          <p:nvPr/>
        </p:nvSpPr>
        <p:spPr>
          <a:xfrm>
            <a:off x="412687" y="2351789"/>
            <a:ext cx="2717800" cy="914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 not heard fake news</a:t>
            </a:r>
          </a:p>
        </p:txBody>
      </p:sp>
      <p:sp>
        <p:nvSpPr>
          <p:cNvPr id="5" name="Rectangle 4">
            <a:extLst>
              <a:ext uri="{FF2B5EF4-FFF2-40B4-BE49-F238E27FC236}">
                <a16:creationId xmlns:a16="http://schemas.microsoft.com/office/drawing/2014/main" xmlns="" id="{D7BFA9F1-27DE-41CF-B985-7E6D97160012}"/>
              </a:ext>
            </a:extLst>
          </p:cNvPr>
          <p:cNvSpPr/>
          <p:nvPr/>
        </p:nvSpPr>
        <p:spPr>
          <a:xfrm>
            <a:off x="4444175" y="2351789"/>
            <a:ext cx="261112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Believes fake news</a:t>
            </a:r>
          </a:p>
        </p:txBody>
      </p:sp>
      <p:sp>
        <p:nvSpPr>
          <p:cNvPr id="6" name="Rectangle 5">
            <a:extLst>
              <a:ext uri="{FF2B5EF4-FFF2-40B4-BE49-F238E27FC236}">
                <a16:creationId xmlns:a16="http://schemas.microsoft.com/office/drawing/2014/main" xmlns="" id="{9FF11628-1E3E-4A37-AE94-5D7A13EBBBB4}"/>
              </a:ext>
            </a:extLst>
          </p:cNvPr>
          <p:cNvSpPr/>
          <p:nvPr/>
        </p:nvSpPr>
        <p:spPr>
          <a:xfrm>
            <a:off x="8210489" y="2351789"/>
            <a:ext cx="3200398"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Realizes that they heard fake news (removed from rumor spreading process)</a:t>
            </a:r>
          </a:p>
        </p:txBody>
      </p:sp>
      <p:sp>
        <p:nvSpPr>
          <p:cNvPr id="7" name="Arrow: Right 6">
            <a:extLst>
              <a:ext uri="{FF2B5EF4-FFF2-40B4-BE49-F238E27FC236}">
                <a16:creationId xmlns:a16="http://schemas.microsoft.com/office/drawing/2014/main" xmlns="" id="{A794E15A-EA95-4CEC-B1F5-4D318C5B5A39}"/>
              </a:ext>
            </a:extLst>
          </p:cNvPr>
          <p:cNvSpPr/>
          <p:nvPr/>
        </p:nvSpPr>
        <p:spPr>
          <a:xfrm>
            <a:off x="3290505" y="256667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xmlns="" id="{CE1AEB37-4BF3-4953-962B-623DD3ACE777}"/>
              </a:ext>
            </a:extLst>
          </p:cNvPr>
          <p:cNvSpPr/>
          <p:nvPr/>
        </p:nvSpPr>
        <p:spPr>
          <a:xfrm>
            <a:off x="7232081" y="256667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54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can even use them to model when foragers become active or quiescent!</a:t>
            </a:r>
            <a:endParaRPr lang="en-US" dirty="0"/>
          </a:p>
        </p:txBody>
      </p:sp>
      <p:sp>
        <p:nvSpPr>
          <p:cNvPr id="4" name="Rectangle 3">
            <a:extLst>
              <a:ext uri="{FF2B5EF4-FFF2-40B4-BE49-F238E27FC236}">
                <a16:creationId xmlns:a16="http://schemas.microsoft.com/office/drawing/2014/main" xmlns="" id="{4A0EE652-DB74-451D-889A-49D425E9C6E2}"/>
              </a:ext>
            </a:extLst>
          </p:cNvPr>
          <p:cNvSpPr/>
          <p:nvPr/>
        </p:nvSpPr>
        <p:spPr>
          <a:xfrm>
            <a:off x="985520" y="2021840"/>
            <a:ext cx="3180080"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a:t>
            </a:r>
            <a:r>
              <a:rPr lang="en-US" dirty="0"/>
              <a:t>ctive foragers</a:t>
            </a:r>
          </a:p>
        </p:txBody>
      </p:sp>
      <p:sp>
        <p:nvSpPr>
          <p:cNvPr id="5" name="Rectangle 4">
            <a:extLst>
              <a:ext uri="{FF2B5EF4-FFF2-40B4-BE49-F238E27FC236}">
                <a16:creationId xmlns:a16="http://schemas.microsoft.com/office/drawing/2014/main" xmlns="" id="{BB024AC1-E707-4BA7-82DE-9E726CD00679}"/>
              </a:ext>
            </a:extLst>
          </p:cNvPr>
          <p:cNvSpPr/>
          <p:nvPr/>
        </p:nvSpPr>
        <p:spPr>
          <a:xfrm>
            <a:off x="5882640" y="2021840"/>
            <a:ext cx="2570480" cy="9144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Q</a:t>
            </a:r>
            <a:r>
              <a:rPr lang="en-US" dirty="0" smtClean="0"/>
              <a:t>uiescent </a:t>
            </a:r>
            <a:r>
              <a:rPr lang="en-US" dirty="0"/>
              <a:t>Foragers</a:t>
            </a:r>
          </a:p>
        </p:txBody>
      </p:sp>
      <p:sp>
        <p:nvSpPr>
          <p:cNvPr id="6" name="Arrow: Right 5">
            <a:extLst>
              <a:ext uri="{FF2B5EF4-FFF2-40B4-BE49-F238E27FC236}">
                <a16:creationId xmlns:a16="http://schemas.microsoft.com/office/drawing/2014/main" xmlns="" id="{2B31F69A-0614-42FF-BF6A-77D83AD692DE}"/>
              </a:ext>
            </a:extLst>
          </p:cNvPr>
          <p:cNvSpPr/>
          <p:nvPr/>
        </p:nvSpPr>
        <p:spPr>
          <a:xfrm>
            <a:off x="4419600" y="1994408"/>
            <a:ext cx="1056640" cy="48463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xmlns="" id="{D3B450E6-52F2-41F2-AC85-00D8F42B663B}"/>
              </a:ext>
            </a:extLst>
          </p:cNvPr>
          <p:cNvSpPr/>
          <p:nvPr/>
        </p:nvSpPr>
        <p:spPr>
          <a:xfrm rot="10800000">
            <a:off x="4419600" y="2540444"/>
            <a:ext cx="1056640" cy="48463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0362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formally, the QAQ model….</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i="1" smtClean="0"/>
                          </m:ctrlPr>
                        </m:fPr>
                        <m:num>
                          <m:r>
                            <a:rPr lang="en-US" i="1"/>
                            <m:t>𝑑</m:t>
                          </m:r>
                          <m:r>
                            <a:rPr lang="en-US" i="1" smtClean="0"/>
                            <m:t>𝑎</m:t>
                          </m:r>
                          <m:r>
                            <a:rPr lang="en-US" i="1"/>
                            <m:t>(</m:t>
                          </m:r>
                          <m:r>
                            <a:rPr lang="en-US" i="1"/>
                            <m:t>𝑡</m:t>
                          </m:r>
                          <m:r>
                            <a:rPr lang="en-US" i="1"/>
                            <m:t>)</m:t>
                          </m:r>
                        </m:num>
                        <m:den>
                          <m:r>
                            <a:rPr lang="en-US" i="1"/>
                            <m:t>𝑑𝑡</m:t>
                          </m:r>
                        </m:den>
                      </m:f>
                      <m:r>
                        <a:rPr lang="en-US" i="1"/>
                        <m:t>=−</m:t>
                      </m:r>
                      <m:r>
                        <a:rPr lang="en-US" i="1"/>
                        <m:t>𝜇</m:t>
                      </m:r>
                      <m:r>
                        <a:rPr lang="en-US" i="1"/>
                        <m:t>𝑎</m:t>
                      </m:r>
                      <m:d>
                        <m:dPr>
                          <m:ctrlPr>
                            <a:rPr lang="en-US" i="1"/>
                          </m:ctrlPr>
                        </m:dPr>
                        <m:e>
                          <m:r>
                            <a:rPr lang="en-US" i="1"/>
                            <m:t>𝑡</m:t>
                          </m:r>
                        </m:e>
                      </m:d>
                      <m:r>
                        <a:rPr lang="en-US" i="1"/>
                        <m:t>+</m:t>
                      </m:r>
                      <m:r>
                        <a:rPr lang="en-US" i="1"/>
                        <m:t>𝛽</m:t>
                      </m:r>
                      <m:d>
                        <m:dPr>
                          <m:begChr m:val="〈"/>
                          <m:endChr m:val="〉"/>
                          <m:ctrlPr>
                            <a:rPr lang="en-US" i="1">
                              <a:latin typeface="Cambria Math" panose="02040503050406030204" pitchFamily="18" charset="0"/>
                            </a:rPr>
                          </m:ctrlPr>
                        </m:dPr>
                        <m:e>
                          <m:r>
                            <a:rPr lang="en-US" i="1"/>
                            <m:t>𝑘</m:t>
                          </m:r>
                        </m:e>
                      </m:d>
                      <m:r>
                        <a:rPr lang="en-US" i="1"/>
                        <m:t>𝑎</m:t>
                      </m:r>
                      <m:d>
                        <m:dPr>
                          <m:ctrlPr>
                            <a:rPr lang="en-US" i="1">
                              <a:latin typeface="Cambria Math" panose="02040503050406030204" pitchFamily="18" charset="0"/>
                            </a:rPr>
                          </m:ctrlPr>
                        </m:dPr>
                        <m:e>
                          <m:r>
                            <a:rPr lang="en-US" i="1"/>
                            <m:t>𝑡</m:t>
                          </m:r>
                        </m:e>
                      </m:d>
                      <m:d>
                        <m:dPr>
                          <m:begChr m:val="["/>
                          <m:endChr m:val="]"/>
                          <m:ctrlPr>
                            <a:rPr lang="en-US" i="1">
                              <a:latin typeface="Cambria Math" panose="02040503050406030204" pitchFamily="18" charset="0"/>
                            </a:rPr>
                          </m:ctrlPr>
                        </m:dPr>
                        <m:e>
                          <m:r>
                            <a:rPr lang="en-US" i="1"/>
                            <m:t>1−</m:t>
                          </m:r>
                          <m:r>
                            <a:rPr lang="en-US" i="1"/>
                            <m:t>𝑎</m:t>
                          </m:r>
                          <m:d>
                            <m:dPr>
                              <m:ctrlPr>
                                <a:rPr lang="en-US" i="1"/>
                              </m:ctrlPr>
                            </m:dPr>
                            <m:e>
                              <m:r>
                                <a:rPr lang="en-US" i="1"/>
                                <m:t>𝑡</m:t>
                              </m:r>
                            </m:e>
                          </m:d>
                        </m:e>
                      </m:d>
                    </m:oMath>
                  </m:oMathPara>
                </a14:m>
                <a:endParaRPr lang="en-US" dirty="0" smtClean="0"/>
              </a:p>
              <a:p>
                <a:pPr marL="0" indent="0">
                  <a:buNone/>
                </a:pPr>
                <a:endParaRPr lang="en-US" dirty="0" smtClean="0"/>
              </a:p>
              <a:p>
                <a:pPr marL="0" indent="0">
                  <a:buNone/>
                </a:pPr>
                <a:r>
                  <a:rPr lang="en-US" dirty="0" smtClean="0"/>
                  <a:t>subject to the constraint that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=1−</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67"/>
                </a:stretch>
              </a:blipFill>
            </p:spPr>
            <p:txBody>
              <a:bodyPr/>
              <a:lstStyle/>
              <a:p>
                <a:r>
                  <a:rPr lang="en-US">
                    <a:noFill/>
                  </a:rPr>
                  <a:t> </a:t>
                </a:r>
              </a:p>
            </p:txBody>
          </p:sp>
        </mc:Fallback>
      </mc:AlternateContent>
    </p:spTree>
    <p:extLst>
      <p:ext uri="{BB962C8B-B14F-4D97-AF65-F5344CB8AC3E}">
        <p14:creationId xmlns:p14="http://schemas.microsoft.com/office/powerpoint/2010/main" val="39299932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Rather than do the math ourselves…</a:t>
            </a:r>
            <a:endParaRPr lang="en-US" dirty="0"/>
          </a:p>
        </p:txBody>
      </p:sp>
      <p:sp>
        <p:nvSpPr>
          <p:cNvPr id="3" name="Content Placeholder 2"/>
          <p:cNvSpPr>
            <a:spLocks noGrp="1"/>
          </p:cNvSpPr>
          <p:nvPr>
            <p:ph idx="1"/>
          </p:nvPr>
        </p:nvSpPr>
        <p:spPr/>
        <p:txBody>
          <a:bodyPr/>
          <a:lstStyle/>
          <a:p>
            <a:pPr marL="0" indent="0">
              <a:buNone/>
            </a:pPr>
            <a:r>
              <a:rPr lang="en-US" dirty="0" smtClean="0"/>
              <a:t>We could solve this as a separable equation, or we could simply have </a:t>
            </a:r>
            <a:r>
              <a:rPr lang="en-US" dirty="0" err="1" smtClean="0"/>
              <a:t>Matlab</a:t>
            </a:r>
            <a:r>
              <a:rPr lang="en-US" dirty="0" smtClean="0"/>
              <a:t> do it for us:</a:t>
            </a:r>
          </a:p>
          <a:p>
            <a:pPr marL="0" indent="0">
              <a:buNone/>
            </a:pPr>
            <a:endParaRPr lang="en-US" dirty="0"/>
          </a:p>
        </p:txBody>
      </p:sp>
      <p:pic>
        <p:nvPicPr>
          <p:cNvPr id="4" name="Picture 3"/>
          <p:cNvPicPr>
            <a:picLocks noChangeAspect="1"/>
          </p:cNvPicPr>
          <p:nvPr/>
        </p:nvPicPr>
        <p:blipFill>
          <a:blip r:embed="rId2"/>
          <a:stretch>
            <a:fillRect/>
          </a:stretch>
        </p:blipFill>
        <p:spPr>
          <a:xfrm>
            <a:off x="1762926" y="3008203"/>
            <a:ext cx="6257925" cy="1638300"/>
          </a:xfrm>
          <a:prstGeom prst="rect">
            <a:avLst/>
          </a:prstGeom>
        </p:spPr>
      </p:pic>
    </p:spTree>
    <p:extLst>
      <p:ext uri="{BB962C8B-B14F-4D97-AF65-F5344CB8AC3E}">
        <p14:creationId xmlns:p14="http://schemas.microsoft.com/office/powerpoint/2010/main" val="3017157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 Harvester Ants</a:t>
            </a:r>
            <a:endParaRPr lang="en-US" dirty="0"/>
          </a:p>
        </p:txBody>
      </p:sp>
      <p:sp>
        <p:nvSpPr>
          <p:cNvPr id="3" name="Content Placeholder 2"/>
          <p:cNvSpPr>
            <a:spLocks noGrp="1"/>
          </p:cNvSpPr>
          <p:nvPr>
            <p:ph idx="1"/>
          </p:nvPr>
        </p:nvSpPr>
        <p:spPr/>
        <p:txBody>
          <a:bodyPr/>
          <a:lstStyle/>
          <a:p>
            <a:r>
              <a:rPr lang="en-US" dirty="0" smtClean="0"/>
              <a:t>Occur primarily in the desert in the southwestern U.S. and northern Mexico</a:t>
            </a:r>
          </a:p>
          <a:p>
            <a:r>
              <a:rPr lang="en-US" dirty="0" smtClean="0"/>
              <a:t>Eat seeds that are deposited by wind or floods</a:t>
            </a:r>
          </a:p>
          <a:p>
            <a:r>
              <a:rPr lang="en-US" dirty="0" smtClean="0"/>
              <a:t>Have non-overlapping foraging ranges with other ant colonies</a:t>
            </a:r>
          </a:p>
          <a:p>
            <a:r>
              <a:rPr lang="en-US" dirty="0" smtClean="0"/>
              <a:t>Did not face significant competition from other ant species until the introduction of the invasive Argentine Ant species in 1907</a:t>
            </a:r>
          </a:p>
        </p:txBody>
      </p:sp>
    </p:spTree>
    <p:extLst>
      <p:ext uri="{BB962C8B-B14F-4D97-AF65-F5344CB8AC3E}">
        <p14:creationId xmlns:p14="http://schemas.microsoft.com/office/powerpoint/2010/main" val="499852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quiescent foragers meet an average of 4 active foragers within the time period…</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1098" y="2160588"/>
            <a:ext cx="5169841" cy="3881437"/>
          </a:xfrm>
          <a:prstGeom prst="rect">
            <a:avLst/>
          </a:prstGeom>
          <a:noFill/>
          <a:ln>
            <a:noFill/>
          </a:ln>
        </p:spPr>
      </p:pic>
      <mc:AlternateContent xmlns:mc="http://schemas.openxmlformats.org/markup-compatibility/2006">
        <mc:Choice xmlns:a14="http://schemas.microsoft.com/office/drawing/2010/main" Requires="a14">
          <p:sp>
            <p:nvSpPr>
              <p:cNvPr id="5" name="TextBox 4"/>
              <p:cNvSpPr txBox="1"/>
              <p:nvPr/>
            </p:nvSpPr>
            <p:spPr>
              <a:xfrm>
                <a:off x="2987643" y="6156356"/>
                <a:ext cx="299669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=0.9, </m:t>
                      </m:r>
                      <m:r>
                        <a:rPr lang="en-US" b="0" i="1" smtClean="0">
                          <a:latin typeface="Cambria Math" panose="02040503050406030204" pitchFamily="18" charset="0"/>
                        </a:rPr>
                        <m:t>𝛽</m:t>
                      </m:r>
                      <m:r>
                        <a:rPr lang="en-US" b="0" i="1" smtClean="0">
                          <a:latin typeface="Cambria Math" panose="02040503050406030204" pitchFamily="18" charset="0"/>
                        </a:rPr>
                        <m:t>=0.69,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=4</m:t>
                      </m:r>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2987643" y="6156356"/>
                <a:ext cx="2996697" cy="369332"/>
              </a:xfrm>
              <a:prstGeom prst="rect">
                <a:avLst/>
              </a:prstGeom>
              <a:blipFill rotWithShape="0">
                <a:blip r:embed="rId3"/>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32668134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they meet three…</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1098" y="2160588"/>
            <a:ext cx="5169841" cy="3881437"/>
          </a:xfrm>
          <a:prstGeom prst="rect">
            <a:avLst/>
          </a:prstGeom>
          <a:noFill/>
          <a:ln>
            <a:noFill/>
          </a:ln>
        </p:spPr>
      </p:pic>
    </p:spTree>
    <p:extLst>
      <p:ext uri="{BB962C8B-B14F-4D97-AF65-F5344CB8AC3E}">
        <p14:creationId xmlns:p14="http://schemas.microsoft.com/office/powerpoint/2010/main" val="39243968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a:t>
            </a:r>
            <a:endParaRPr lang="en-US" dirty="0"/>
          </a:p>
        </p:txBody>
      </p:sp>
      <p:sp>
        <p:nvSpPr>
          <p:cNvPr id="3" name="Content Placeholder 2"/>
          <p:cNvSpPr>
            <a:spLocks noGrp="1"/>
          </p:cNvSpPr>
          <p:nvPr>
            <p:ph idx="1"/>
          </p:nvPr>
        </p:nvSpPr>
        <p:spPr/>
        <p:txBody>
          <a:bodyPr/>
          <a:lstStyle/>
          <a:p>
            <a:r>
              <a:rPr lang="en-US" dirty="0" smtClean="0"/>
              <a:t>Ant colonies change their rate of foraging based on the number of foragers that return successfully (but we already knew that)</a:t>
            </a:r>
          </a:p>
          <a:p>
            <a:r>
              <a:rPr lang="en-US" dirty="0" smtClean="0"/>
              <a:t>Both the </a:t>
            </a:r>
            <a:r>
              <a:rPr lang="en-US" dirty="0" err="1" smtClean="0"/>
              <a:t>Ising</a:t>
            </a:r>
            <a:r>
              <a:rPr lang="en-US" dirty="0" smtClean="0"/>
              <a:t> Model and the epidemic model predict that this change would occur fairly quickly as a result of the local interactions between foragers</a:t>
            </a:r>
          </a:p>
          <a:p>
            <a:r>
              <a:rPr lang="en-US" dirty="0" smtClean="0"/>
              <a:t>While this doesn’t prove that the rapidity of the change is not adaptive, it suggests that it would happen that way for most ant species whether it’s adaptive or not</a:t>
            </a:r>
            <a:endParaRPr lang="en-US" dirty="0"/>
          </a:p>
        </p:txBody>
      </p:sp>
    </p:spTree>
    <p:extLst>
      <p:ext uri="{BB962C8B-B14F-4D97-AF65-F5344CB8AC3E}">
        <p14:creationId xmlns:p14="http://schemas.microsoft.com/office/powerpoint/2010/main" val="1083895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predict which ants will become foragers?</a:t>
            </a:r>
            <a:endParaRPr lang="en-US" dirty="0"/>
          </a:p>
        </p:txBody>
      </p:sp>
      <p:sp>
        <p:nvSpPr>
          <p:cNvPr id="3" name="Content Placeholder 2"/>
          <p:cNvSpPr>
            <a:spLocks noGrp="1"/>
          </p:cNvSpPr>
          <p:nvPr>
            <p:ph idx="1"/>
          </p:nvPr>
        </p:nvSpPr>
        <p:spPr/>
        <p:txBody>
          <a:bodyPr/>
          <a:lstStyle/>
          <a:p>
            <a:r>
              <a:rPr lang="en-US" dirty="0" smtClean="0"/>
              <a:t>Train a Supervised Learning algorithm using three metrics for importance:</a:t>
            </a:r>
          </a:p>
          <a:p>
            <a:pPr lvl="1"/>
            <a:r>
              <a:rPr lang="en-US" dirty="0" smtClean="0"/>
              <a:t>PageRank (Google algorithm to measure how likely a random web surfer is to end up at a specific node)</a:t>
            </a:r>
          </a:p>
          <a:p>
            <a:pPr lvl="1"/>
            <a:r>
              <a:rPr lang="en-US" dirty="0" err="1" smtClean="0"/>
              <a:t>Betweenness</a:t>
            </a:r>
            <a:r>
              <a:rPr lang="en-US" dirty="0" smtClean="0"/>
              <a:t> Centrality (fraction of shortest paths)</a:t>
            </a:r>
          </a:p>
          <a:p>
            <a:pPr lvl="1"/>
            <a:r>
              <a:rPr lang="en-US" dirty="0" err="1" smtClean="0"/>
              <a:t>Hubness</a:t>
            </a:r>
            <a:r>
              <a:rPr lang="en-US" dirty="0" smtClean="0"/>
              <a:t>/Authority (pages either link to many other pages)</a:t>
            </a:r>
          </a:p>
        </p:txBody>
      </p:sp>
    </p:spTree>
    <p:extLst>
      <p:ext uri="{BB962C8B-B14F-4D97-AF65-F5344CB8AC3E}">
        <p14:creationId xmlns:p14="http://schemas.microsoft.com/office/powerpoint/2010/main" val="639446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804160" y="0"/>
            <a:ext cx="6583680" cy="6858000"/>
          </a:xfrm>
          <a:prstGeom prst="rect">
            <a:avLst/>
          </a:prstGeom>
        </p:spPr>
      </p:pic>
    </p:spTree>
    <p:extLst>
      <p:ext uri="{BB962C8B-B14F-4D97-AF65-F5344CB8AC3E}">
        <p14:creationId xmlns:p14="http://schemas.microsoft.com/office/powerpoint/2010/main" val="3188545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 much better than colony age…</a:t>
            </a:r>
            <a:endParaRPr lang="en-US" dirty="0"/>
          </a:p>
        </p:txBody>
      </p:sp>
      <p:pic>
        <p:nvPicPr>
          <p:cNvPr id="4" name="Picture 3"/>
          <p:cNvPicPr/>
          <p:nvPr/>
        </p:nvPicPr>
        <p:blipFill>
          <a:blip r:embed="rId2"/>
          <a:stretch>
            <a:fillRect/>
          </a:stretch>
        </p:blipFill>
        <p:spPr>
          <a:xfrm>
            <a:off x="1855276" y="1631685"/>
            <a:ext cx="5221068" cy="3166701"/>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566608638"/>
              </p:ext>
            </p:extLst>
          </p:nvPr>
        </p:nvGraphicFramePr>
        <p:xfrm>
          <a:off x="1855276" y="4927913"/>
          <a:ext cx="5499100" cy="1531620"/>
        </p:xfrm>
        <a:graphic>
          <a:graphicData uri="http://schemas.openxmlformats.org/drawingml/2006/table">
            <a:tbl>
              <a:tblPr firstRow="1" firstCol="1" bandRow="1">
                <a:tableStyleId>{5C22544A-7EE6-4342-B048-85BDC9FD1C3A}</a:tableStyleId>
              </a:tblPr>
              <a:tblGrid>
                <a:gridCol w="1282700"/>
                <a:gridCol w="673100"/>
                <a:gridCol w="406400"/>
                <a:gridCol w="736600"/>
                <a:gridCol w="800100"/>
                <a:gridCol w="800100"/>
                <a:gridCol w="800100"/>
              </a:tblGrid>
              <a:tr h="317173">
                <a:tc>
                  <a:txBody>
                    <a:bodyPr/>
                    <a:lstStyle/>
                    <a:p>
                      <a:pPr marL="0" marR="0" algn="ctr">
                        <a:spcBef>
                          <a:spcPts val="0"/>
                        </a:spcBef>
                        <a:spcAft>
                          <a:spcPts val="0"/>
                        </a:spcAft>
                      </a:pPr>
                      <a:r>
                        <a:rPr lang="en-US" sz="1100" dirty="0">
                          <a:effectLst/>
                        </a:rPr>
                        <a:t>Source of Variation</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dirty="0">
                          <a:effectLst/>
                        </a:rPr>
                        <a:t>SS</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df</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MS</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F</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P-value</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F crit</a:t>
                      </a:r>
                      <a:endParaRPr lang="en-US" sz="1000">
                        <a:effectLst/>
                        <a:latin typeface="Times New Roman" panose="02020603050405020304" pitchFamily="18" charset="0"/>
                        <a:ea typeface="Times New Roman" panose="02020603050405020304" pitchFamily="18" charset="0"/>
                      </a:endParaRPr>
                    </a:p>
                  </a:txBody>
                  <a:tcPr marL="68580" marR="68580" marT="0" marB="0" anchor="b"/>
                </a:tc>
              </a:tr>
              <a:tr h="190500">
                <a:tc>
                  <a:txBody>
                    <a:bodyPr/>
                    <a:lstStyle/>
                    <a:p>
                      <a:pPr marL="0" marR="0">
                        <a:spcBef>
                          <a:spcPts val="0"/>
                        </a:spcBef>
                        <a:spcAft>
                          <a:spcPts val="0"/>
                        </a:spcAft>
                      </a:pPr>
                      <a:r>
                        <a:rPr lang="en-US" sz="1100" dirty="0">
                          <a:effectLst/>
                        </a:rPr>
                        <a:t>Between Groups</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0.0994009</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0.0994009</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13.50693345</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0.006262537</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5.317655072</a:t>
                      </a:r>
                      <a:endParaRPr lang="en-US" sz="1000">
                        <a:effectLst/>
                        <a:latin typeface="Times New Roman" panose="02020603050405020304" pitchFamily="18" charset="0"/>
                        <a:ea typeface="Times New Roman" panose="02020603050405020304" pitchFamily="18" charset="0"/>
                      </a:endParaRPr>
                    </a:p>
                  </a:txBody>
                  <a:tcPr marL="68580" marR="68580" marT="0" marB="0" anchor="b"/>
                </a:tc>
              </a:tr>
              <a:tr h="190500">
                <a:tc>
                  <a:txBody>
                    <a:bodyPr/>
                    <a:lstStyle/>
                    <a:p>
                      <a:pPr marL="0" marR="0">
                        <a:spcBef>
                          <a:spcPts val="0"/>
                        </a:spcBef>
                        <a:spcAft>
                          <a:spcPts val="0"/>
                        </a:spcAft>
                      </a:pPr>
                      <a:r>
                        <a:rPr lang="en-US" sz="1100">
                          <a:effectLst/>
                        </a:rPr>
                        <a:t>Within Groups</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0.058874</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8</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0.00735925</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r>
              <a:tr h="190500">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r>
              <a:tr h="200025">
                <a:tc>
                  <a:txBody>
                    <a:bodyPr/>
                    <a:lstStyle/>
                    <a:p>
                      <a:pPr marL="0" marR="0">
                        <a:spcBef>
                          <a:spcPts val="0"/>
                        </a:spcBef>
                        <a:spcAft>
                          <a:spcPts val="0"/>
                        </a:spcAft>
                      </a:pPr>
                      <a:r>
                        <a:rPr lang="en-US" sz="1100">
                          <a:effectLst/>
                        </a:rPr>
                        <a:t>Total</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0.1582749</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9</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a:effectLst/>
                        </a:rPr>
                        <a:t> </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1746430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them does not appear to improve results much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50062269"/>
              </p:ext>
            </p:extLst>
          </p:nvPr>
        </p:nvGraphicFramePr>
        <p:xfrm>
          <a:off x="1884751" y="2724114"/>
          <a:ext cx="4625340" cy="1531620"/>
        </p:xfrm>
        <a:graphic>
          <a:graphicData uri="http://schemas.openxmlformats.org/drawingml/2006/table">
            <a:tbl>
              <a:tblPr firstRow="1" firstCol="1" bandRow="1">
                <a:tableStyleId>{5C22544A-7EE6-4342-B048-85BDC9FD1C3A}</a:tableStyleId>
              </a:tblPr>
              <a:tblGrid>
                <a:gridCol w="967740"/>
                <a:gridCol w="609600"/>
                <a:gridCol w="609600"/>
                <a:gridCol w="609600"/>
                <a:gridCol w="609600"/>
                <a:gridCol w="609600"/>
                <a:gridCol w="609600"/>
              </a:tblGrid>
              <a:tr h="190500">
                <a:tc>
                  <a:txBody>
                    <a:bodyPr/>
                    <a:lstStyle/>
                    <a:p>
                      <a:pPr marL="0" marR="0" algn="ctr">
                        <a:spcBef>
                          <a:spcPts val="0"/>
                        </a:spcBef>
                        <a:spcAft>
                          <a:spcPts val="0"/>
                        </a:spcAft>
                      </a:pPr>
                      <a:r>
                        <a:rPr lang="en-US" sz="1100">
                          <a:effectLst/>
                        </a:rPr>
                        <a:t>Source of Variation</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SS</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df</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MS</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F</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P-value</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F crit</a:t>
                      </a:r>
                      <a:endParaRPr lang="en-US" sz="1000">
                        <a:effectLst/>
                        <a:latin typeface="Times New Roman" panose="02020603050405020304" pitchFamily="18" charset="0"/>
                        <a:ea typeface="Times New Roman" panose="02020603050405020304" pitchFamily="18" charset="0"/>
                      </a:endParaRPr>
                    </a:p>
                  </a:txBody>
                  <a:tcPr marL="68580" marR="68580" marT="0" marB="0" anchor="b"/>
                </a:tc>
              </a:tr>
              <a:tr h="190500">
                <a:tc>
                  <a:txBody>
                    <a:bodyPr/>
                    <a:lstStyle/>
                    <a:p>
                      <a:pPr marL="0" marR="0">
                        <a:spcBef>
                          <a:spcPts val="0"/>
                        </a:spcBef>
                        <a:spcAft>
                          <a:spcPts val="0"/>
                        </a:spcAft>
                      </a:pPr>
                      <a:r>
                        <a:rPr lang="en-US" sz="1100">
                          <a:effectLst/>
                        </a:rPr>
                        <a:t>Between Groups</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0.002434</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0.002434</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0.199074</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0.667299</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5.317655</a:t>
                      </a:r>
                      <a:endParaRPr lang="en-US" sz="1000">
                        <a:effectLst/>
                        <a:latin typeface="Times New Roman" panose="02020603050405020304" pitchFamily="18" charset="0"/>
                        <a:ea typeface="Times New Roman" panose="02020603050405020304" pitchFamily="18" charset="0"/>
                      </a:endParaRPr>
                    </a:p>
                  </a:txBody>
                  <a:tcPr marL="68580" marR="68580" marT="0" marB="0" anchor="b"/>
                </a:tc>
              </a:tr>
              <a:tr h="190500">
                <a:tc>
                  <a:txBody>
                    <a:bodyPr/>
                    <a:lstStyle/>
                    <a:p>
                      <a:pPr marL="0" marR="0">
                        <a:spcBef>
                          <a:spcPts val="0"/>
                        </a:spcBef>
                        <a:spcAft>
                          <a:spcPts val="0"/>
                        </a:spcAft>
                      </a:pPr>
                      <a:r>
                        <a:rPr lang="en-US" sz="1100">
                          <a:effectLst/>
                        </a:rPr>
                        <a:t>Within Groups</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0.097797</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8</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0.012225</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r>
              <a:tr h="190500">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c>
                  <a:txBody>
                    <a:bodyPr/>
                    <a:lstStyle/>
                    <a:p>
                      <a:endParaRPr lang="en-US" sz="1000">
                        <a:effectLst/>
                        <a:latin typeface="Times New Roman" panose="02020603050405020304" pitchFamily="18" charset="0"/>
                      </a:endParaRPr>
                    </a:p>
                  </a:txBody>
                  <a:tcPr marL="68580" marR="68580" marT="0" marB="0" anchor="b"/>
                </a:tc>
              </a:tr>
              <a:tr h="200025">
                <a:tc>
                  <a:txBody>
                    <a:bodyPr/>
                    <a:lstStyle/>
                    <a:p>
                      <a:pPr marL="0" marR="0">
                        <a:spcBef>
                          <a:spcPts val="0"/>
                        </a:spcBef>
                        <a:spcAft>
                          <a:spcPts val="0"/>
                        </a:spcAft>
                      </a:pPr>
                      <a:r>
                        <a:rPr lang="en-US" sz="1100">
                          <a:effectLst/>
                        </a:rPr>
                        <a:t>Total</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0.10023</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9</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a:effectLst/>
                        </a:rPr>
                        <a:t> </a:t>
                      </a:r>
                      <a:endParaRPr lang="en-US" sz="1000" dirty="0">
                        <a:effectLst/>
                        <a:latin typeface="Times New Roman" panose="02020603050405020304" pitchFamily="18" charset="0"/>
                        <a:ea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8149002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metrics</a:t>
            </a:r>
            <a:endParaRPr lang="en-US" dirty="0"/>
          </a:p>
        </p:txBody>
      </p:sp>
      <p:sp>
        <p:nvSpPr>
          <p:cNvPr id="3" name="Content Placeholder 2"/>
          <p:cNvSpPr>
            <a:spLocks noGrp="1"/>
          </p:cNvSpPr>
          <p:nvPr>
            <p:ph idx="1"/>
          </p:nvPr>
        </p:nvSpPr>
        <p:spPr/>
        <p:txBody>
          <a:bodyPr/>
          <a:lstStyle/>
          <a:p>
            <a:r>
              <a:rPr lang="en-US" dirty="0" smtClean="0"/>
              <a:t>Which category of ants they’re interacting with (0.9+ precision and recall but somewhat circular)</a:t>
            </a:r>
          </a:p>
          <a:p>
            <a:r>
              <a:rPr lang="en-US" dirty="0" smtClean="0"/>
              <a:t>What their behavioral pattern was in the beginning (precision of 0.688 and recall of 0.741 for Random Forest)</a:t>
            </a:r>
            <a:endParaRPr lang="en-US" dirty="0"/>
          </a:p>
        </p:txBody>
      </p:sp>
    </p:spTree>
    <p:extLst>
      <p:ext uri="{BB962C8B-B14F-4D97-AF65-F5344CB8AC3E}">
        <p14:creationId xmlns:p14="http://schemas.microsoft.com/office/powerpoint/2010/main" val="3319952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Graph metrics predict when ants become foragers in the first place</a:t>
            </a:r>
          </a:p>
          <a:p>
            <a:r>
              <a:rPr lang="en-US" dirty="0" smtClean="0"/>
              <a:t>Graph-based models </a:t>
            </a:r>
            <a:r>
              <a:rPr lang="en-US" dirty="0" smtClean="0">
                <a:sym typeface="Wingdings" panose="05000000000000000000" pitchFamily="2" charset="2"/>
              </a:rPr>
              <a:t>predict foraging rates</a:t>
            </a:r>
          </a:p>
          <a:p>
            <a:pPr lvl="1"/>
            <a:r>
              <a:rPr lang="en-US" dirty="0" smtClean="0"/>
              <a:t>Foraging rates are very optimal</a:t>
            </a:r>
          </a:p>
          <a:p>
            <a:pPr lvl="1"/>
            <a:r>
              <a:rPr lang="en-US" dirty="0" smtClean="0"/>
              <a:t>The speed of the change may or may not contribute to optimality</a:t>
            </a:r>
            <a:endParaRPr lang="en-US" dirty="0"/>
          </a:p>
        </p:txBody>
      </p:sp>
    </p:spTree>
    <p:extLst>
      <p:ext uri="{BB962C8B-B14F-4D97-AF65-F5344CB8AC3E}">
        <p14:creationId xmlns:p14="http://schemas.microsoft.com/office/powerpoint/2010/main" val="38654122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Cover art from </a:t>
            </a:r>
            <a:r>
              <a:rPr lang="en-US" i="1" dirty="0" smtClean="0"/>
              <a:t>The Ants </a:t>
            </a:r>
            <a:r>
              <a:rPr lang="en-US" dirty="0" smtClean="0"/>
              <a:t>by Bert </a:t>
            </a:r>
            <a:r>
              <a:rPr lang="en-US" dirty="0" err="1" smtClean="0"/>
              <a:t>Holldobler</a:t>
            </a:r>
            <a:r>
              <a:rPr lang="en-US" dirty="0" smtClean="0"/>
              <a:t> and Edward O. Wilson</a:t>
            </a:r>
          </a:p>
          <a:p>
            <a:r>
              <a:rPr lang="en-US" dirty="0" smtClean="0"/>
              <a:t>Several ant pictures are from Arizona Raft Adventures, Grand Canyon</a:t>
            </a:r>
          </a:p>
          <a:p>
            <a:r>
              <a:rPr lang="en-US" dirty="0" smtClean="0"/>
              <a:t>Desert pictures are from the Wikipedia article on </a:t>
            </a:r>
            <a:r>
              <a:rPr lang="en-US" i="1" dirty="0" smtClean="0"/>
              <a:t>The Joshua Tree</a:t>
            </a:r>
            <a:endParaRPr lang="en-US" dirty="0"/>
          </a:p>
        </p:txBody>
      </p:sp>
    </p:spTree>
    <p:extLst>
      <p:ext uri="{BB962C8B-B14F-4D97-AF65-F5344CB8AC3E}">
        <p14:creationId xmlns:p14="http://schemas.microsoft.com/office/powerpoint/2010/main" val="27059792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questions</a:t>
            </a:r>
            <a:endParaRPr lang="en-US" dirty="0"/>
          </a:p>
        </p:txBody>
      </p:sp>
      <p:sp>
        <p:nvSpPr>
          <p:cNvPr id="3" name="Content Placeholder 2"/>
          <p:cNvSpPr>
            <a:spLocks noGrp="1"/>
          </p:cNvSpPr>
          <p:nvPr>
            <p:ph idx="1"/>
          </p:nvPr>
        </p:nvSpPr>
        <p:spPr/>
        <p:txBody>
          <a:bodyPr/>
          <a:lstStyle/>
          <a:p>
            <a:r>
              <a:rPr lang="en-US" dirty="0" smtClean="0"/>
              <a:t>If the rate at which successful foragers return starts to increase, more foragers will leave the nest</a:t>
            </a:r>
          </a:p>
          <a:p>
            <a:pPr lvl="1"/>
            <a:r>
              <a:rPr lang="en-US" dirty="0" smtClean="0"/>
              <a:t>The adjustment takes place very rapidly. Is the speed of the adjustment adaptive? </a:t>
            </a:r>
          </a:p>
          <a:p>
            <a:r>
              <a:rPr lang="en-US" dirty="0" smtClean="0"/>
              <a:t>When do ants become foragers in the first place?</a:t>
            </a:r>
            <a:endParaRPr lang="en-US" dirty="0"/>
          </a:p>
        </p:txBody>
      </p:sp>
    </p:spTree>
    <p:extLst>
      <p:ext uri="{BB962C8B-B14F-4D97-AF65-F5344CB8AC3E}">
        <p14:creationId xmlns:p14="http://schemas.microsoft.com/office/powerpoint/2010/main" val="12171317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 interaction</a:t>
            </a:r>
            <a:endParaRPr lang="en-US" dirty="0"/>
          </a:p>
        </p:txBody>
      </p:sp>
      <p:sp>
        <p:nvSpPr>
          <p:cNvPr id="3" name="Content Placeholder 2"/>
          <p:cNvSpPr>
            <a:spLocks noGrp="1"/>
          </p:cNvSpPr>
          <p:nvPr>
            <p:ph idx="1"/>
          </p:nvPr>
        </p:nvSpPr>
        <p:spPr/>
        <p:txBody>
          <a:bodyPr/>
          <a:lstStyle/>
          <a:p>
            <a:r>
              <a:rPr lang="en-US" dirty="0" err="1" smtClean="0"/>
              <a:t>Mersch</a:t>
            </a:r>
            <a:r>
              <a:rPr lang="en-US" dirty="0" smtClean="0"/>
              <a:t> </a:t>
            </a:r>
            <a:r>
              <a:rPr lang="en-US" i="1" dirty="0" smtClean="0"/>
              <a:t>et. al. </a:t>
            </a:r>
            <a:r>
              <a:rPr lang="en-US" dirty="0" smtClean="0"/>
              <a:t>grew 6 colonies in a lab, which consisted of 122 to 192 workers per colony</a:t>
            </a:r>
          </a:p>
          <a:p>
            <a:r>
              <a:rPr lang="en-US" dirty="0" smtClean="0"/>
              <a:t>Workers were tagged with RFID tags and recorded</a:t>
            </a:r>
          </a:p>
          <a:p>
            <a:r>
              <a:rPr lang="en-US" dirty="0" smtClean="0"/>
              <a:t>An interaction between ants occurred when the front end of an ant was in close proximity to another ant</a:t>
            </a:r>
          </a:p>
          <a:p>
            <a:r>
              <a:rPr lang="en-US" dirty="0" smtClean="0"/>
              <a:t>Colonies were observed for 41 days</a:t>
            </a:r>
          </a:p>
          <a:p>
            <a:r>
              <a:rPr lang="en-US" dirty="0" smtClean="0"/>
              <a:t>In the video on the next slide, an interaction is shown by a yellow line that joins two ants</a:t>
            </a:r>
          </a:p>
          <a:p>
            <a:r>
              <a:rPr lang="en-US" dirty="0" smtClean="0"/>
              <a:t>To illustrate how information is spread, a single ant is shown in blue in the upper right-hand corner initially. An ant becomes “infected” with the information that the ant has when they interact with another infected ant.</a:t>
            </a:r>
          </a:p>
          <a:p>
            <a:pPr marL="0" indent="0">
              <a:buNone/>
            </a:pPr>
            <a:endParaRPr lang="en-US" dirty="0" smtClean="0"/>
          </a:p>
          <a:p>
            <a:endParaRPr lang="en-US" dirty="0"/>
          </a:p>
        </p:txBody>
      </p:sp>
    </p:spTree>
    <p:extLst>
      <p:ext uri="{BB962C8B-B14F-4D97-AF65-F5344CB8AC3E}">
        <p14:creationId xmlns:p14="http://schemas.microsoft.com/office/powerpoint/2010/main" val="1044486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formation Sprea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2913" y="195649"/>
            <a:ext cx="8686800" cy="5791200"/>
          </a:xfrm>
          <a:prstGeom prst="rect">
            <a:avLst/>
          </a:prstGeom>
        </p:spPr>
      </p:pic>
    </p:spTree>
    <p:extLst>
      <p:ext uri="{BB962C8B-B14F-4D97-AF65-F5344CB8AC3E}">
        <p14:creationId xmlns:p14="http://schemas.microsoft.com/office/powerpoint/2010/main" val="32037913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terminology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7334" y="1672281"/>
                <a:ext cx="8596668" cy="4369081"/>
              </a:xfrm>
            </p:spPr>
            <p:txBody>
              <a:bodyPr>
                <a:normAutofit lnSpcReduction="10000"/>
              </a:bodyPr>
              <a:lstStyle/>
              <a:p>
                <a:r>
                  <a:rPr lang="en-US" dirty="0" smtClean="0"/>
                  <a:t>A </a:t>
                </a:r>
                <a:r>
                  <a:rPr lang="en-US" i="1" dirty="0" smtClean="0"/>
                  <a:t>graph </a:t>
                </a:r>
                <a:r>
                  <a:rPr lang="en-US" dirty="0" smtClean="0"/>
                  <a:t>is a pair of sets: one set is known as </a:t>
                </a:r>
                <a:r>
                  <a:rPr lang="en-US" i="1" dirty="0" smtClean="0"/>
                  <a:t>vertices </a:t>
                </a:r>
                <a:r>
                  <a:rPr lang="en-US" dirty="0" smtClean="0"/>
                  <a:t>(or </a:t>
                </a:r>
                <a:r>
                  <a:rPr lang="en-US" i="1" dirty="0" smtClean="0"/>
                  <a:t>nodes</a:t>
                </a:r>
                <a:r>
                  <a:rPr lang="en-US" dirty="0" smtClean="0"/>
                  <a:t>), which represent the entities, and the other set is known as the </a:t>
                </a:r>
                <a:r>
                  <a:rPr lang="en-US" i="1" dirty="0" smtClean="0"/>
                  <a:t>edges </a:t>
                </a:r>
                <a:r>
                  <a:rPr lang="en-US" dirty="0" smtClean="0"/>
                  <a:t>(or </a:t>
                </a:r>
                <a:r>
                  <a:rPr lang="en-US" i="1" dirty="0" smtClean="0"/>
                  <a:t>links</a:t>
                </a:r>
                <a:r>
                  <a:rPr lang="en-US" dirty="0" smtClean="0"/>
                  <a:t>), which express some relationship between the vertices. This is typically written as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𝐸</m:t>
                        </m:r>
                      </m:e>
                    </m:d>
                  </m:oMath>
                </a14:m>
                <a:endParaRPr lang="en-US" b="0" dirty="0" smtClean="0"/>
              </a:p>
              <a:p>
                <a:r>
                  <a:rPr lang="en-US" dirty="0" smtClean="0"/>
                  <a:t>A </a:t>
                </a:r>
                <a:r>
                  <a:rPr lang="en-US" i="1" dirty="0" smtClean="0"/>
                  <a:t>path </a:t>
                </a:r>
                <a:r>
                  <a:rPr lang="en-US" dirty="0" smtClean="0"/>
                  <a:t>is a sequence of distinct vertices and edges which joins two vertices by traversing the sequence.</a:t>
                </a:r>
              </a:p>
              <a:p>
                <a:r>
                  <a:rPr lang="en-US" dirty="0" smtClean="0"/>
                  <a:t>Paths have a </a:t>
                </a:r>
                <a:r>
                  <a:rPr lang="en-US" i="1" dirty="0" smtClean="0"/>
                  <a:t>length </a:t>
                </a:r>
                <a:r>
                  <a:rPr lang="en-US" dirty="0" smtClean="0"/>
                  <a:t>that is the sum of the </a:t>
                </a:r>
                <a:r>
                  <a:rPr lang="en-US" i="1" dirty="0" smtClean="0"/>
                  <a:t>weights </a:t>
                </a:r>
                <a:r>
                  <a:rPr lang="en-US" dirty="0" smtClean="0"/>
                  <a:t>of each edge. For our purpose, though, edges will all have a weight of 1, so the path length is just the count of the number of edges that it contains.</a:t>
                </a:r>
              </a:p>
              <a:p>
                <a:r>
                  <a:rPr lang="en-US" dirty="0" smtClean="0"/>
                  <a:t>The </a:t>
                </a:r>
                <a:r>
                  <a:rPr lang="en-US" i="1" dirty="0" smtClean="0"/>
                  <a:t>degree </a:t>
                </a:r>
                <a:r>
                  <a:rPr lang="en-US" dirty="0" smtClean="0"/>
                  <a:t>of a vertex is how many other vertices are “directly” connected to it by a single edge (i.e. how many </a:t>
                </a:r>
                <a:r>
                  <a:rPr lang="en-US" i="1" dirty="0" smtClean="0"/>
                  <a:t>neighbors</a:t>
                </a:r>
                <a:r>
                  <a:rPr lang="en-US" dirty="0" smtClean="0"/>
                  <a:t> it has on the graph)</a:t>
                </a:r>
              </a:p>
              <a:p>
                <a:r>
                  <a:rPr lang="en-US" dirty="0"/>
                  <a:t>The </a:t>
                </a:r>
                <a:r>
                  <a:rPr lang="en-US" i="1" dirty="0" err="1"/>
                  <a:t>Betweenness</a:t>
                </a:r>
                <a:r>
                  <a:rPr lang="en-US" i="1" dirty="0"/>
                  <a:t> Centrality </a:t>
                </a:r>
                <a:r>
                  <a:rPr lang="en-US" dirty="0"/>
                  <a:t>is one measure of how important a vertex is. This measures what fraction of shortest paths in the graph pass through the vertex. The </a:t>
                </a:r>
                <a:r>
                  <a:rPr lang="en-US" dirty="0" smtClean="0"/>
                  <a:t>more shortest paths pass through a node, the more important it is.</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7334" y="1672281"/>
                <a:ext cx="8596668" cy="4369081"/>
              </a:xfrm>
              <a:blipFill rotWithShape="0">
                <a:blip r:embed="rId2"/>
                <a:stretch>
                  <a:fillRect l="-142" t="-1395" r="-1206" b="-558"/>
                </a:stretch>
              </a:blipFill>
            </p:spPr>
            <p:txBody>
              <a:bodyPr/>
              <a:lstStyle/>
              <a:p>
                <a:r>
                  <a:rPr lang="en-US">
                    <a:noFill/>
                  </a:rPr>
                  <a:t> </a:t>
                </a:r>
              </a:p>
            </p:txBody>
          </p:sp>
        </mc:Fallback>
      </mc:AlternateContent>
    </p:spTree>
    <p:extLst>
      <p:ext uri="{BB962C8B-B14F-4D97-AF65-F5344CB8AC3E}">
        <p14:creationId xmlns:p14="http://schemas.microsoft.com/office/powerpoint/2010/main" val="2814111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Communities</a:t>
            </a:r>
            <a:endParaRPr lang="en-US" dirty="0"/>
          </a:p>
        </p:txBody>
      </p:sp>
      <p:sp>
        <p:nvSpPr>
          <p:cNvPr id="3" name="Content Placeholder 2"/>
          <p:cNvSpPr>
            <a:spLocks noGrp="1"/>
          </p:cNvSpPr>
          <p:nvPr>
            <p:ph idx="1"/>
          </p:nvPr>
        </p:nvSpPr>
        <p:spPr>
          <a:xfrm>
            <a:off x="577746" y="1270000"/>
            <a:ext cx="8596668" cy="4187848"/>
          </a:xfrm>
        </p:spPr>
        <p:txBody>
          <a:bodyPr>
            <a:normAutofit/>
          </a:bodyPr>
          <a:lstStyle/>
          <a:p>
            <a:endParaRPr lang="en-US" i="1" dirty="0"/>
          </a:p>
          <a:p>
            <a:r>
              <a:rPr lang="en-US" dirty="0"/>
              <a:t>A </a:t>
            </a:r>
            <a:r>
              <a:rPr lang="en-US" i="1" dirty="0"/>
              <a:t>community </a:t>
            </a:r>
            <a:r>
              <a:rPr lang="en-US" dirty="0" smtClean="0"/>
              <a:t>is a subset of the nodes that are more densely connected to each other than they are to other communities. Some common</a:t>
            </a:r>
          </a:p>
          <a:p>
            <a:pPr lvl="1"/>
            <a:r>
              <a:rPr lang="en-US" dirty="0" smtClean="0"/>
              <a:t>Hierarchical clustering</a:t>
            </a:r>
          </a:p>
          <a:p>
            <a:pPr lvl="1"/>
            <a:r>
              <a:rPr lang="en-US" dirty="0" smtClean="0"/>
              <a:t>Girvan-Newman Algorithm (based on a generalization of </a:t>
            </a:r>
            <a:r>
              <a:rPr lang="en-US" dirty="0" err="1" smtClean="0"/>
              <a:t>Betweenness</a:t>
            </a:r>
            <a:r>
              <a:rPr lang="en-US" dirty="0" smtClean="0"/>
              <a:t> Centrality)</a:t>
            </a:r>
          </a:p>
          <a:p>
            <a:pPr lvl="1"/>
            <a:r>
              <a:rPr lang="en-US" dirty="0" err="1" smtClean="0"/>
              <a:t>Infomap</a:t>
            </a:r>
            <a:r>
              <a:rPr lang="en-US" dirty="0" smtClean="0"/>
              <a:t> algorithm (based on clustering)</a:t>
            </a:r>
          </a:p>
          <a:p>
            <a:endParaRPr lang="en-US" dirty="0"/>
          </a:p>
        </p:txBody>
      </p:sp>
    </p:spTree>
    <p:extLst>
      <p:ext uri="{BB962C8B-B14F-4D97-AF65-F5344CB8AC3E}">
        <p14:creationId xmlns:p14="http://schemas.microsoft.com/office/powerpoint/2010/main" val="396108082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2782</TotalTime>
  <Words>1870</Words>
  <Application>Microsoft Office PowerPoint</Application>
  <PresentationFormat>Widescreen</PresentationFormat>
  <Paragraphs>275</Paragraphs>
  <Slides>49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Cambria Math</vt:lpstr>
      <vt:lpstr>Times New Roman</vt:lpstr>
      <vt:lpstr>Trebuchet MS</vt:lpstr>
      <vt:lpstr>Wingdings</vt:lpstr>
      <vt:lpstr>Wingdings 3</vt:lpstr>
      <vt:lpstr>Facet</vt:lpstr>
      <vt:lpstr>Ant Interactions</vt:lpstr>
      <vt:lpstr>Project Purpose</vt:lpstr>
      <vt:lpstr>Key Facts for Context</vt:lpstr>
      <vt:lpstr>Red Harvester Ants</vt:lpstr>
      <vt:lpstr>Key questions</vt:lpstr>
      <vt:lpstr>Ant interaction</vt:lpstr>
      <vt:lpstr>PowerPoint Presentation</vt:lpstr>
      <vt:lpstr>Some terminology</vt:lpstr>
      <vt:lpstr>Communities</vt:lpstr>
      <vt:lpstr>An example from Girvan and Newman</vt:lpstr>
      <vt:lpstr>Zachary’s Karate Club</vt:lpstr>
      <vt:lpstr>Community detection problems</vt:lpstr>
      <vt:lpstr>How did Mersch et. al. determine their categories of ants?</vt:lpstr>
      <vt:lpstr>Communities detected using the Girvan-Newman Method (not even normally distributed )</vt:lpstr>
      <vt:lpstr>How ants interact</vt:lpstr>
      <vt:lpstr>Not all ants forage equally</vt:lpstr>
      <vt:lpstr>Not even all foragers forage equally</vt:lpstr>
      <vt:lpstr>What does this tell us?</vt:lpstr>
      <vt:lpstr>How often do ants interact?</vt:lpstr>
      <vt:lpstr>How often do foragers interact?</vt:lpstr>
      <vt:lpstr>How do foragers interact?</vt:lpstr>
      <vt:lpstr>How important are different ants? (Betweenness Centrality of individual ants)</vt:lpstr>
      <vt:lpstr>Why do ants forage the way they do?</vt:lpstr>
      <vt:lpstr>Red Harvester Ant climate: dry and hot (need to conserve water)</vt:lpstr>
      <vt:lpstr>What’s the best way to forage?</vt:lpstr>
      <vt:lpstr>How do ants know whether food is plentiful?</vt:lpstr>
      <vt:lpstr>How do we figure out how many foragers to send out?</vt:lpstr>
      <vt:lpstr>Equilibrium state</vt:lpstr>
      <vt:lpstr>Full computation (details found in the paper)</vt:lpstr>
      <vt:lpstr>Calculations</vt:lpstr>
      <vt:lpstr>What happens if it takes ants much less time to collect food?</vt:lpstr>
      <vt:lpstr>What does this all mean?</vt:lpstr>
      <vt:lpstr>How do you model an epidemic? Model 1: SIR (recovery/vaccination confers immunity)</vt:lpstr>
      <vt:lpstr>Model 2: SIS (no vaccine, and recovery does not confer immunity)</vt:lpstr>
      <vt:lpstr>What do active foraging, diseases, and fake news all have in common?</vt:lpstr>
      <vt:lpstr>We can use epidemic models to model the spread of information, fake news, etc.</vt:lpstr>
      <vt:lpstr>We can even use them to model when foragers become active or quiescent!</vt:lpstr>
      <vt:lpstr>More formally, the QAQ model….</vt:lpstr>
      <vt:lpstr>Rather than do the math ourselves…</vt:lpstr>
      <vt:lpstr>If quiescent foragers meet an average of 4 active foragers within the time period…</vt:lpstr>
      <vt:lpstr>If they meet three…</vt:lpstr>
      <vt:lpstr>Implication:</vt:lpstr>
      <vt:lpstr>How do you predict which ants will become foragers?</vt:lpstr>
      <vt:lpstr>PowerPoint Presentation</vt:lpstr>
      <vt:lpstr>Works much better than colony age…</vt:lpstr>
      <vt:lpstr>Combining them does not appear to improve results much</vt:lpstr>
      <vt:lpstr>Other metrics</vt:lpstr>
      <vt:lpstr>Conclusion</vt:lpstr>
      <vt:lpstr>Acknowledgements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 Interactions</dc:title>
  <dc:creator>Ethan Sudman</dc:creator>
  <cp:lastModifiedBy>Ethan Sudman</cp:lastModifiedBy>
  <cp:revision>368</cp:revision>
  <dcterms:created xsi:type="dcterms:W3CDTF">2021-06-30T02:37:07Z</dcterms:created>
  <dcterms:modified xsi:type="dcterms:W3CDTF">2021-07-02T01:01:24Z</dcterms:modified>
</cp:coreProperties>
</file>